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37.xml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3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33.xml"/>
  <Override ContentType="application/vnd.openxmlformats-officedocument.presentationml.notesSlide+xml" PartName="/ppt/notesSlides/notesSlide41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42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34.xml"/>
  <Override ContentType="application/vnd.openxmlformats-officedocument.presentationml.notesSlide+xml" PartName="/ppt/notesSlides/notesSlide38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35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39.xml"/>
  <Override ContentType="application/vnd.openxmlformats-officedocument.presentationml.notesSlide+xml" PartName="/ppt/notesSlides/notesSlide31.xml"/>
  <Override ContentType="application/vnd.openxmlformats-officedocument.presentationml.notesSlide+xml" PartName="/ppt/notesSlides/notesSlide36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40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30.xml"/>
  <Override ContentType="application/vnd.openxmlformats-officedocument.presentationml.slide+xml" PartName="/ppt/slides/slide22.xml"/>
  <Override ContentType="application/vnd.openxmlformats-officedocument.presentationml.slide+xml" PartName="/ppt/slides/slide35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42.xml"/>
  <Override ContentType="application/vnd.openxmlformats-officedocument.presentationml.slide+xml" PartName="/ppt/slides/slide25.xml"/>
  <Override ContentType="application/vnd.openxmlformats-officedocument.presentationml.slide+xml" PartName="/ppt/slides/slide34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33.xml"/>
  <Override ContentType="application/vnd.openxmlformats-officedocument.presentationml.slide+xml" PartName="/ppt/slides/slide38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9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32.xml"/>
  <Override ContentType="application/vnd.openxmlformats-officedocument.presentationml.slide+xml" PartName="/ppt/slides/slide37.xml"/>
  <Override ContentType="application/vnd.openxmlformats-officedocument.presentationml.slide+xml" PartName="/ppt/slides/slide1.xml"/>
  <Override ContentType="application/vnd.openxmlformats-officedocument.presentationml.slide+xml" PartName="/ppt/slides/slide28.xml"/>
  <Override ContentType="application/vnd.openxmlformats-officedocument.presentationml.slide+xml" PartName="/ppt/slides/slide41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36.xml"/>
  <Override ContentType="application/vnd.openxmlformats-officedocument.presentationml.slide+xml" PartName="/ppt/slides/slide31.xml"/>
  <Override ContentType="application/vnd.openxmlformats-officedocument.presentationml.slide+xml" PartName="/ppt/slides/slide23.xml"/>
  <Override ContentType="application/vnd.openxmlformats-officedocument.presentationml.slide+xml" PartName="/ppt/slides/slide2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slide+xml" PartName="/ppt/slides/slide40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  <p:sldId id="286" r:id="rId36"/>
    <p:sldId id="287" r:id="rId37"/>
    <p:sldId id="288" r:id="rId38"/>
    <p:sldId id="289" r:id="rId39"/>
    <p:sldId id="290" r:id="rId40"/>
    <p:sldId id="291" r:id="rId41"/>
    <p:sldId id="292" r:id="rId42"/>
    <p:sldId id="293" r:id="rId43"/>
    <p:sldId id="294" r:id="rId44"/>
    <p:sldId id="295" r:id="rId45"/>
    <p:sldId id="296" r:id="rId46"/>
    <p:sldId id="297" r:id="rId47"/>
  </p:sldIdLst>
  <p:sldSz cy="5143500" cx="9144000"/>
  <p:notesSz cx="6858000" cy="9144000"/>
  <p:embeddedFontLst>
    <p:embeddedFont>
      <p:font typeface="Raleway"/>
      <p:regular r:id="rId48"/>
      <p:bold r:id="rId49"/>
      <p:italic r:id="rId50"/>
      <p:boldItalic r:id="rId51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slide" Target="slides/slide35.xml"/><Relationship Id="rId42" Type="http://schemas.openxmlformats.org/officeDocument/2006/relationships/slide" Target="slides/slide37.xml"/><Relationship Id="rId41" Type="http://schemas.openxmlformats.org/officeDocument/2006/relationships/slide" Target="slides/slide36.xml"/><Relationship Id="rId44" Type="http://schemas.openxmlformats.org/officeDocument/2006/relationships/slide" Target="slides/slide39.xml"/><Relationship Id="rId43" Type="http://schemas.openxmlformats.org/officeDocument/2006/relationships/slide" Target="slides/slide38.xml"/><Relationship Id="rId46" Type="http://schemas.openxmlformats.org/officeDocument/2006/relationships/slide" Target="slides/slide41.xml"/><Relationship Id="rId45" Type="http://schemas.openxmlformats.org/officeDocument/2006/relationships/slide" Target="slides/slide40.xml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48" Type="http://schemas.openxmlformats.org/officeDocument/2006/relationships/font" Target="fonts/Raleway-regular.fntdata"/><Relationship Id="rId47" Type="http://schemas.openxmlformats.org/officeDocument/2006/relationships/slide" Target="slides/slide42.xml"/><Relationship Id="rId49" Type="http://schemas.openxmlformats.org/officeDocument/2006/relationships/font" Target="fonts/Raleway-bold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33" Type="http://schemas.openxmlformats.org/officeDocument/2006/relationships/slide" Target="slides/slide28.xml"/><Relationship Id="rId32" Type="http://schemas.openxmlformats.org/officeDocument/2006/relationships/slide" Target="slides/slide27.xml"/><Relationship Id="rId35" Type="http://schemas.openxmlformats.org/officeDocument/2006/relationships/slide" Target="slides/slide30.xml"/><Relationship Id="rId34" Type="http://schemas.openxmlformats.org/officeDocument/2006/relationships/slide" Target="slides/slide29.xml"/><Relationship Id="rId37" Type="http://schemas.openxmlformats.org/officeDocument/2006/relationships/slide" Target="slides/slide32.xml"/><Relationship Id="rId36" Type="http://schemas.openxmlformats.org/officeDocument/2006/relationships/slide" Target="slides/slide31.xml"/><Relationship Id="rId39" Type="http://schemas.openxmlformats.org/officeDocument/2006/relationships/slide" Target="slides/slide34.xml"/><Relationship Id="rId38" Type="http://schemas.openxmlformats.org/officeDocument/2006/relationships/slide" Target="slides/slide33.xml"/><Relationship Id="rId20" Type="http://schemas.openxmlformats.org/officeDocument/2006/relationships/slide" Target="slides/slide15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29" Type="http://schemas.openxmlformats.org/officeDocument/2006/relationships/slide" Target="slides/slide24.xml"/><Relationship Id="rId51" Type="http://schemas.openxmlformats.org/officeDocument/2006/relationships/font" Target="fonts/Raleway-boldItalic.fntdata"/><Relationship Id="rId50" Type="http://schemas.openxmlformats.org/officeDocument/2006/relationships/font" Target="fonts/Raleway-italic.fntdata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6" name="Google Shape;56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2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g32a134e7044_0_4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4" name="Google Shape;124;g32a134e7044_0_4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g33f892906a0_0_3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3" name="Google Shape;143;g33f892906a0_0_3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8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g351b771b8a8_0_10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0" name="Google Shape;150;g351b771b8a8_0_10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6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g352dab26c00_0_2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8" name="Google Shape;158;g352dab26c00_0_2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2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g351b771b8a8_0_27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4" name="Google Shape;164;g351b771b8a8_0_27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2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g351b771b8a8_0_4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4" name="Google Shape;174;g351b771b8a8_0_4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8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g2d855f630bd_0_88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0" name="Google Shape;180;g2d855f630bd_0_88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4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Google Shape;185;g351b771b8a8_0_28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6" name="Google Shape;186;g351b771b8a8_0_28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9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g33f892906a0_0_2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1" name="Google Shape;191;g33f892906a0_0_2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5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g351b771b8a8_0_6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7" name="Google Shape;197;g351b771b8a8_0_6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g2d855f630bd_0_75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2" name="Google Shape;62;g2d855f630bd_0_75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6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g351b771b8a8_0_9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8" name="Google Shape;208;g351b771b8a8_0_9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3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Google Shape;214;g351b771b8a8_0_3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5" name="Google Shape;215;g351b771b8a8_0_3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3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Google Shape;224;g351b771b8a8_0_7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5" name="Google Shape;225;g351b771b8a8_0_7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9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Google Shape;230;g352dab26c00_0_1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1" name="Google Shape;231;g352dab26c00_0_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6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Google Shape;237;g33fdc286055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8" name="Google Shape;238;g33fdc286055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3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Google Shape;254;g351b771b8a8_0_8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5" name="Google Shape;255;g351b771b8a8_0_8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0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Google Shape;261;g351b771b8a8_0_8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2" name="Google Shape;262;g351b771b8a8_0_8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9" name="Shape 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Google Shape;270;g352dab26c00_0_3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1" name="Google Shape;271;g352dab26c00_0_3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6" name="Shape 2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" name="Google Shape;277;g351b771b8a8_0_26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8" name="Google Shape;278;g351b771b8a8_0_26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1" name="Shape 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Google Shape;282;g351b771b8a8_0_12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3" name="Google Shape;283;g351b771b8a8_0_12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g351b771b8a8_0_26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8" name="Google Shape;68;g351b771b8a8_0_26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7" name="Shape 2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" name="Google Shape;288;g351b771b8a8_0_15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9" name="Google Shape;289;g351b771b8a8_0_15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3" name="Shape 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" name="Google Shape;294;g351b771b8a8_0_12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5" name="Google Shape;295;g351b771b8a8_0_12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9" name="Shape 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" name="Google Shape;300;g351b771b8a8_0_14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1" name="Google Shape;301;g351b771b8a8_0_14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5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" name="Google Shape;306;g351b771b8a8_0_14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7" name="Google Shape;307;g351b771b8a8_0_14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1" name="Shape 3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" name="Google Shape;312;g351b771b8a8_0_24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3" name="Google Shape;313;g351b771b8a8_0_24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9" name="Shape 3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" name="Google Shape;320;g351b771b8a8_0_23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1" name="Google Shape;321;g351b771b8a8_0_23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5" name="Shape 3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6" name="Google Shape;326;g32a134e7044_0_7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7" name="Google Shape;327;g32a134e7044_0_7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4" name="Shape 3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5" name="Google Shape;335;g32a134e7044_0_8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6" name="Google Shape;336;g32a134e7044_0_8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1" name="Shape 3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" name="Google Shape;342;g351b771b8a8_0_29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3" name="Google Shape;343;g351b771b8a8_0_29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6" name="Shape 3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7" name="Google Shape;347;g351b771b8a8_0_16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8" name="Google Shape;348;g351b771b8a8_0_16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g351b771b8a8_0_25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3" name="Google Shape;73;g351b771b8a8_0_25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2" name="Shape 3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3" name="Google Shape;353;g351b771b8a8_0_17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4" name="Google Shape;354;g351b771b8a8_0_17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8" name="Shape 3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g351b771b8a8_0_17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60" name="Google Shape;360;g351b771b8a8_0_17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64" name="Shape 3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5" name="Google Shape;365;g352a269a03d_0_4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66" name="Google Shape;366;g352a269a03d_0_4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g351b771b8a8_0_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" name="Google Shape;80;g351b771b8a8_0_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g351b771b8a8_0_27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3" name="Google Shape;93;g351b771b8a8_0_27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g32a134e7044_0_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8" name="Google Shape;98;g32a134e7044_0_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g32a134e7044_0_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4" name="Google Shape;104;g32a134e7044_0_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g32a134e7044_0_2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2" name="Google Shape;112;g32a134e7044_0_2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>
            <a:off x="80700" y="2651100"/>
            <a:ext cx="8982600" cy="24117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" name="Google Shape;11;p2"/>
          <p:cNvSpPr txBox="1"/>
          <p:nvPr>
            <p:ph type="ctrTitle"/>
          </p:nvPr>
        </p:nvSpPr>
        <p:spPr>
          <a:xfrm>
            <a:off x="485875" y="264475"/>
            <a:ext cx="8183700" cy="1473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12" name="Google Shape;12;p2"/>
          <p:cNvSpPr txBox="1"/>
          <p:nvPr>
            <p:ph idx="1" type="subTitle"/>
          </p:nvPr>
        </p:nvSpPr>
        <p:spPr>
          <a:xfrm>
            <a:off x="485875" y="1738075"/>
            <a:ext cx="8183700" cy="86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13" name="Google Shape;13;p2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7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11"/>
          <p:cNvSpPr/>
          <p:nvPr/>
        </p:nvSpPr>
        <p:spPr>
          <a:xfrm>
            <a:off x="80700" y="2651100"/>
            <a:ext cx="8982600" cy="24117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9" name="Google Shape;49;p11"/>
          <p:cNvSpPr txBox="1"/>
          <p:nvPr>
            <p:ph hasCustomPrompt="1" type="title"/>
          </p:nvPr>
        </p:nvSpPr>
        <p:spPr>
          <a:xfrm>
            <a:off x="311700" y="743001"/>
            <a:ext cx="8520600" cy="2006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Font typeface="Source Sans Pro"/>
              <a:buNone/>
              <a:defRPr sz="12000">
                <a:latin typeface="Source Sans Pro"/>
                <a:ea typeface="Source Sans Pro"/>
                <a:cs typeface="Source Sans Pro"/>
                <a:sym typeface="Source Sans Pro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Font typeface="Source Sans Pro"/>
              <a:buNone/>
              <a:defRPr sz="12000">
                <a:latin typeface="Source Sans Pro"/>
                <a:ea typeface="Source Sans Pro"/>
                <a:cs typeface="Source Sans Pro"/>
                <a:sym typeface="Source Sans Pro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Font typeface="Source Sans Pro"/>
              <a:buNone/>
              <a:defRPr sz="12000">
                <a:latin typeface="Source Sans Pro"/>
                <a:ea typeface="Source Sans Pro"/>
                <a:cs typeface="Source Sans Pro"/>
                <a:sym typeface="Source Sans Pro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Font typeface="Source Sans Pro"/>
              <a:buNone/>
              <a:defRPr sz="12000">
                <a:latin typeface="Source Sans Pro"/>
                <a:ea typeface="Source Sans Pro"/>
                <a:cs typeface="Source Sans Pro"/>
                <a:sym typeface="Source Sans Pro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Font typeface="Source Sans Pro"/>
              <a:buNone/>
              <a:defRPr sz="12000">
                <a:latin typeface="Source Sans Pro"/>
                <a:ea typeface="Source Sans Pro"/>
                <a:cs typeface="Source Sans Pro"/>
                <a:sym typeface="Source Sans Pro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Font typeface="Source Sans Pro"/>
              <a:buNone/>
              <a:defRPr sz="12000">
                <a:latin typeface="Source Sans Pro"/>
                <a:ea typeface="Source Sans Pro"/>
                <a:cs typeface="Source Sans Pro"/>
                <a:sym typeface="Source Sans Pro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Font typeface="Source Sans Pro"/>
              <a:buNone/>
              <a:defRPr sz="12000">
                <a:latin typeface="Source Sans Pro"/>
                <a:ea typeface="Source Sans Pro"/>
                <a:cs typeface="Source Sans Pro"/>
                <a:sym typeface="Source Sans Pro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Font typeface="Source Sans Pro"/>
              <a:buNone/>
              <a:defRPr sz="12000">
                <a:latin typeface="Source Sans Pro"/>
                <a:ea typeface="Source Sans Pro"/>
                <a:cs typeface="Source Sans Pro"/>
                <a:sym typeface="Source Sans Pro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Font typeface="Source Sans Pro"/>
              <a:buNone/>
              <a:defRPr sz="12000">
                <a:latin typeface="Source Sans Pro"/>
                <a:ea typeface="Source Sans Pro"/>
                <a:cs typeface="Source Sans Pro"/>
                <a:sym typeface="Source Sans Pro"/>
              </a:defRPr>
            </a:lvl9pPr>
          </a:lstStyle>
          <a:p>
            <a:r>
              <a:t>xx%</a:t>
            </a:r>
          </a:p>
        </p:txBody>
      </p:sp>
      <p:sp>
        <p:nvSpPr>
          <p:cNvPr id="50" name="Google Shape;50;p11"/>
          <p:cNvSpPr txBox="1"/>
          <p:nvPr>
            <p:ph idx="1" type="body"/>
          </p:nvPr>
        </p:nvSpPr>
        <p:spPr>
          <a:xfrm>
            <a:off x="311700" y="2845182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  <a:defRPr>
                <a:solidFill>
                  <a:schemeClr val="lt1"/>
                </a:solidFill>
              </a:defRPr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51" name="Google Shape;51;p11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12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4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15;p3"/>
          <p:cNvSpPr/>
          <p:nvPr/>
        </p:nvSpPr>
        <p:spPr>
          <a:xfrm>
            <a:off x="80700" y="2651100"/>
            <a:ext cx="8982600" cy="24117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" name="Google Shape;16;p3"/>
          <p:cNvSpPr txBox="1"/>
          <p:nvPr>
            <p:ph type="title"/>
          </p:nvPr>
        </p:nvSpPr>
        <p:spPr>
          <a:xfrm>
            <a:off x="485875" y="1714500"/>
            <a:ext cx="8183700" cy="78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7" name="Google Shape;17;p3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8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4"/>
          <p:cNvSpPr txBox="1"/>
          <p:nvPr>
            <p:ph type="title"/>
          </p:nvPr>
        </p:nvSpPr>
        <p:spPr>
          <a:xfrm>
            <a:off x="311700" y="445025"/>
            <a:ext cx="8520600" cy="623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20" name="Google Shape;20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21" name="Google Shape;21;p4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2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5"/>
          <p:cNvSpPr txBox="1"/>
          <p:nvPr>
            <p:ph type="title"/>
          </p:nvPr>
        </p:nvSpPr>
        <p:spPr>
          <a:xfrm>
            <a:off x="311700" y="445025"/>
            <a:ext cx="8520600" cy="623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24" name="Google Shape;24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5" name="Google Shape;25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6" name="Google Shape;26;p5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7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6"/>
          <p:cNvSpPr txBox="1"/>
          <p:nvPr>
            <p:ph type="title"/>
          </p:nvPr>
        </p:nvSpPr>
        <p:spPr>
          <a:xfrm>
            <a:off x="311700" y="445025"/>
            <a:ext cx="8520600" cy="623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29" name="Google Shape;29;p6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30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2" name="Google Shape;32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3" name="Google Shape;33;p7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bg>
      <p:bgPr>
        <a:solidFill>
          <a:schemeClr val="accent2"/>
        </a:solidFill>
      </p:bgPr>
    </p:bg>
    <p:spTree>
      <p:nvGrpSpPr>
        <p:cNvPr id="34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8"/>
          <p:cNvSpPr txBox="1"/>
          <p:nvPr>
            <p:ph type="title"/>
          </p:nvPr>
        </p:nvSpPr>
        <p:spPr>
          <a:xfrm>
            <a:off x="490250" y="526350"/>
            <a:ext cx="56040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36" name="Google Shape;36;p8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7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9"/>
          <p:cNvSpPr/>
          <p:nvPr/>
        </p:nvSpPr>
        <p:spPr>
          <a:xfrm>
            <a:off x="4636800" y="80700"/>
            <a:ext cx="4426500" cy="49821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39" name="Google Shape;39;p9"/>
          <p:cNvCxnSpPr/>
          <p:nvPr/>
        </p:nvCxnSpPr>
        <p:spPr>
          <a:xfrm>
            <a:off x="5029675" y="4495500"/>
            <a:ext cx="468300" cy="0"/>
          </a:xfrm>
          <a:prstGeom prst="straightConnector1">
            <a:avLst/>
          </a:prstGeom>
          <a:noFill/>
          <a:ln cap="flat" cmpd="sng" w="1905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40" name="Google Shape;40;p9"/>
          <p:cNvSpPr txBox="1"/>
          <p:nvPr>
            <p:ph type="title"/>
          </p:nvPr>
        </p:nvSpPr>
        <p:spPr>
          <a:xfrm>
            <a:off x="265500" y="1181700"/>
            <a:ext cx="4045200" cy="1533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1pPr>
            <a:lvl2pPr lvl="1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2pPr>
            <a:lvl3pPr lvl="2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3pPr>
            <a:lvl4pPr lvl="3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4pPr>
            <a:lvl5pPr lvl="4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5pPr>
            <a:lvl6pPr lvl="5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6pPr>
            <a:lvl7pPr lvl="6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7pPr>
            <a:lvl8pPr lvl="7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8pPr>
            <a:lvl9pPr lvl="8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9pPr>
          </a:lstStyle>
          <a:p/>
        </p:txBody>
      </p:sp>
      <p:sp>
        <p:nvSpPr>
          <p:cNvPr id="41" name="Google Shape;41;p9"/>
          <p:cNvSpPr txBox="1"/>
          <p:nvPr>
            <p:ph idx="1" type="subTitle"/>
          </p:nvPr>
        </p:nvSpPr>
        <p:spPr>
          <a:xfrm>
            <a:off x="265500" y="2769001"/>
            <a:ext cx="4045200" cy="1345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42" name="Google Shape;42;p9"/>
          <p:cNvSpPr txBox="1"/>
          <p:nvPr>
            <p:ph idx="2" type="body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  <a:defRPr>
                <a:solidFill>
                  <a:schemeClr val="lt1"/>
                </a:solidFill>
              </a:defRPr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43" name="Google Shape;43;p9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</a:lstStyle>
          <a:p/>
        </p:txBody>
      </p:sp>
      <p:sp>
        <p:nvSpPr>
          <p:cNvPr id="46" name="Google Shape;46;p10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plum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62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b="1" sz="30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b="1" sz="30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b="1" sz="30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b="1" sz="30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b="1" sz="30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b="1" sz="30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b="1" sz="30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b="1" sz="30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b="1" sz="30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Source Sans Pro"/>
              <a:buChar char="●"/>
              <a:defRPr sz="1800">
                <a:solidFill>
                  <a:schemeClr val="lt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Source Sans Pro"/>
              <a:buChar char="○"/>
              <a:defRPr>
                <a:solidFill>
                  <a:schemeClr val="lt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Source Sans Pro"/>
              <a:buChar char="■"/>
              <a:defRPr>
                <a:solidFill>
                  <a:schemeClr val="lt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Source Sans Pro"/>
              <a:buChar char="●"/>
              <a:defRPr>
                <a:solidFill>
                  <a:schemeClr val="lt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Source Sans Pro"/>
              <a:buChar char="○"/>
              <a:defRPr>
                <a:solidFill>
                  <a:schemeClr val="lt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Source Sans Pro"/>
              <a:buChar char="■"/>
              <a:defRPr>
                <a:solidFill>
                  <a:schemeClr val="lt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Source Sans Pro"/>
              <a:buChar char="●"/>
              <a:defRPr>
                <a:solidFill>
                  <a:schemeClr val="lt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Source Sans Pro"/>
              <a:buChar char="○"/>
              <a:defRPr>
                <a:solidFill>
                  <a:schemeClr val="lt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Source Sans Pro"/>
              <a:buChar char="■"/>
              <a:defRPr>
                <a:solidFill>
                  <a:schemeClr val="lt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lt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  <a:lvl2pPr lvl="1" algn="r">
              <a:buNone/>
              <a:defRPr sz="1000">
                <a:solidFill>
                  <a:schemeClr val="lt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2pPr>
            <a:lvl3pPr lvl="2" algn="r">
              <a:buNone/>
              <a:defRPr sz="1000">
                <a:solidFill>
                  <a:schemeClr val="lt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3pPr>
            <a:lvl4pPr lvl="3" algn="r">
              <a:buNone/>
              <a:defRPr sz="1000">
                <a:solidFill>
                  <a:schemeClr val="lt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4pPr>
            <a:lvl5pPr lvl="4" algn="r">
              <a:buNone/>
              <a:defRPr sz="1000">
                <a:solidFill>
                  <a:schemeClr val="lt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5pPr>
            <a:lvl6pPr lvl="5" algn="r">
              <a:buNone/>
              <a:defRPr sz="1000">
                <a:solidFill>
                  <a:schemeClr val="lt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6pPr>
            <a:lvl7pPr lvl="6" algn="r">
              <a:buNone/>
              <a:defRPr sz="1000">
                <a:solidFill>
                  <a:schemeClr val="lt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7pPr>
            <a:lvl8pPr lvl="7" algn="r">
              <a:buNone/>
              <a:defRPr sz="1000">
                <a:solidFill>
                  <a:schemeClr val="lt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8pPr>
            <a:lvl9pPr lvl="8" algn="r">
              <a:buNone/>
              <a:defRPr sz="1000">
                <a:solidFill>
                  <a:schemeClr val="lt2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6.png"/><Relationship Id="rId4" Type="http://schemas.openxmlformats.org/officeDocument/2006/relationships/image" Target="../media/image2.png"/><Relationship Id="rId5" Type="http://schemas.openxmlformats.org/officeDocument/2006/relationships/image" Target="../media/image3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1.xml"/><Relationship Id="rId3" Type="http://schemas.openxmlformats.org/officeDocument/2006/relationships/hyperlink" Target="https://wadetristan20.wixsite.com/my-site/reciever" TargetMode="External"/><Relationship Id="rId4" Type="http://schemas.openxmlformats.org/officeDocument/2006/relationships/image" Target="../media/image16.png"/><Relationship Id="rId5" Type="http://schemas.openxmlformats.org/officeDocument/2006/relationships/image" Target="../media/image11.jp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35.jp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31.jp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8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10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9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12.png"/><Relationship Id="rId4" Type="http://schemas.openxmlformats.org/officeDocument/2006/relationships/image" Target="../media/image17.jpg"/><Relationship Id="rId5" Type="http://schemas.openxmlformats.org/officeDocument/2006/relationships/image" Target="../media/image14.jpg"/><Relationship Id="rId6" Type="http://schemas.openxmlformats.org/officeDocument/2006/relationships/image" Target="../media/image13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36.jp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15.pn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33.jp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38.jpg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22.png"/><Relationship Id="rId4" Type="http://schemas.openxmlformats.org/officeDocument/2006/relationships/image" Target="../media/image18.png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32.jpg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37.jpg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7.xml"/><Relationship Id="rId3" Type="http://schemas.openxmlformats.org/officeDocument/2006/relationships/image" Target="../media/image34.jpg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8.xml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9.xml"/><Relationship Id="rId3" Type="http://schemas.openxmlformats.org/officeDocument/2006/relationships/image" Target="../media/image21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0.xml"/><Relationship Id="rId3" Type="http://schemas.openxmlformats.org/officeDocument/2006/relationships/image" Target="../media/image23.png"/></Relationships>
</file>

<file path=ppt/slides/_rels/slide3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1.xml"/><Relationship Id="rId3" Type="http://schemas.openxmlformats.org/officeDocument/2006/relationships/image" Target="../media/image20.png"/></Relationships>
</file>

<file path=ppt/slides/_rels/slide3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2.xml"/><Relationship Id="rId3" Type="http://schemas.openxmlformats.org/officeDocument/2006/relationships/image" Target="../media/image19.png"/></Relationships>
</file>

<file path=ppt/slides/_rels/slide3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3.xml"/><Relationship Id="rId3" Type="http://schemas.openxmlformats.org/officeDocument/2006/relationships/image" Target="../media/image26.png"/></Relationships>
</file>

<file path=ppt/slides/_rels/slide3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4.xml"/><Relationship Id="rId3" Type="http://schemas.openxmlformats.org/officeDocument/2006/relationships/image" Target="../media/image15.png"/></Relationships>
</file>

<file path=ppt/slides/_rels/slide3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5.xml"/></Relationships>
</file>

<file path=ppt/slides/_rels/slide3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6.xml"/></Relationships>
</file>

<file path=ppt/slides/_rels/slide3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7.xml"/><Relationship Id="rId3" Type="http://schemas.openxmlformats.org/officeDocument/2006/relationships/image" Target="../media/image24.jpg"/></Relationships>
</file>

<file path=ppt/slides/_rels/slide3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8.xml"/></Relationships>
</file>

<file path=ppt/slides/_rels/slide3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9.xml"/><Relationship Id="rId3" Type="http://schemas.openxmlformats.org/officeDocument/2006/relationships/image" Target="../media/image39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6.jpg"/></Relationships>
</file>

<file path=ppt/slides/_rels/slide4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0.xml"/><Relationship Id="rId3" Type="http://schemas.openxmlformats.org/officeDocument/2006/relationships/image" Target="../media/image29.jpg"/></Relationships>
</file>

<file path=ppt/slides/_rels/slide4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1.xml"/><Relationship Id="rId3" Type="http://schemas.openxmlformats.org/officeDocument/2006/relationships/image" Target="../media/image28.jpg"/></Relationships>
</file>

<file path=ppt/slides/_rels/slide4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2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.jpg"/><Relationship Id="rId4" Type="http://schemas.openxmlformats.org/officeDocument/2006/relationships/image" Target="../media/image30.jpg"/><Relationship Id="rId5" Type="http://schemas.openxmlformats.org/officeDocument/2006/relationships/image" Target="../media/image27.jpg"/><Relationship Id="rId6" Type="http://schemas.openxmlformats.org/officeDocument/2006/relationships/image" Target="../media/image25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5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7.png"/><Relationship Id="rId4" Type="http://schemas.openxmlformats.org/officeDocument/2006/relationships/image" Target="../media/image16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6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13"/>
          <p:cNvSpPr txBox="1"/>
          <p:nvPr>
            <p:ph type="ctrTitle"/>
          </p:nvPr>
        </p:nvSpPr>
        <p:spPr>
          <a:xfrm>
            <a:off x="485875" y="264475"/>
            <a:ext cx="8183700" cy="1473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Ultrasonic Distance Sensor</a:t>
            </a:r>
            <a:endParaRPr/>
          </a:p>
        </p:txBody>
      </p:sp>
      <p:sp>
        <p:nvSpPr>
          <p:cNvPr id="59" name="Google Shape;59;p13"/>
          <p:cNvSpPr txBox="1"/>
          <p:nvPr>
            <p:ph idx="1" type="subTitle"/>
          </p:nvPr>
        </p:nvSpPr>
        <p:spPr>
          <a:xfrm>
            <a:off x="485875" y="1738075"/>
            <a:ext cx="8183700" cy="86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Presented by Tristan Wade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22"/>
          <p:cNvSpPr txBox="1"/>
          <p:nvPr>
            <p:ph type="title"/>
          </p:nvPr>
        </p:nvSpPr>
        <p:spPr>
          <a:xfrm>
            <a:off x="311700" y="445025"/>
            <a:ext cx="8520600" cy="623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Receiver</a:t>
            </a:r>
            <a:endParaRPr/>
          </a:p>
        </p:txBody>
      </p:sp>
      <p:pic>
        <p:nvPicPr>
          <p:cNvPr id="127" name="Google Shape;127;p22"/>
          <p:cNvPicPr preferRelativeResize="0"/>
          <p:nvPr/>
        </p:nvPicPr>
        <p:blipFill rotWithShape="1">
          <a:blip r:embed="rId3">
            <a:alphaModFix/>
          </a:blip>
          <a:srcRect b="2763" l="891" r="1184" t="1606"/>
          <a:stretch/>
        </p:blipFill>
        <p:spPr>
          <a:xfrm rot="-5400000">
            <a:off x="-588400" y="2163112"/>
            <a:ext cx="3523451" cy="1579275"/>
          </a:xfrm>
          <a:prstGeom prst="rect">
            <a:avLst/>
          </a:prstGeom>
          <a:noFill/>
          <a:ln>
            <a:noFill/>
          </a:ln>
        </p:spPr>
      </p:pic>
      <p:sp>
        <p:nvSpPr>
          <p:cNvPr id="128" name="Google Shape;128;p22"/>
          <p:cNvSpPr/>
          <p:nvPr/>
        </p:nvSpPr>
        <p:spPr>
          <a:xfrm rot="-5400000">
            <a:off x="703200" y="3893225"/>
            <a:ext cx="924600" cy="870300"/>
          </a:xfrm>
          <a:prstGeom prst="ellipse">
            <a:avLst/>
          </a:prstGeom>
          <a:noFill/>
          <a:ln cap="flat" cmpd="sng" w="762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9" name="Google Shape;129;p22"/>
          <p:cNvSpPr txBox="1"/>
          <p:nvPr/>
        </p:nvSpPr>
        <p:spPr>
          <a:xfrm>
            <a:off x="2635625" y="1857500"/>
            <a:ext cx="821400" cy="554100"/>
          </a:xfrm>
          <a:prstGeom prst="rect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2"/>
                </a:solidFill>
              </a:rPr>
              <a:t>Inputs from MC</a:t>
            </a:r>
            <a:endParaRPr sz="1200">
              <a:solidFill>
                <a:schemeClr val="dk2"/>
              </a:solidFill>
            </a:endParaRPr>
          </a:p>
        </p:txBody>
      </p:sp>
      <p:cxnSp>
        <p:nvCxnSpPr>
          <p:cNvPr id="130" name="Google Shape;130;p22"/>
          <p:cNvCxnSpPr>
            <a:stCxn id="129" idx="2"/>
            <a:endCxn id="131" idx="2"/>
          </p:cNvCxnSpPr>
          <p:nvPr/>
        </p:nvCxnSpPr>
        <p:spPr>
          <a:xfrm>
            <a:off x="3046325" y="2411600"/>
            <a:ext cx="840900" cy="39090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pic>
        <p:nvPicPr>
          <p:cNvPr id="132" name="Google Shape;132;p2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133550" y="223700"/>
            <a:ext cx="4955430" cy="2729600"/>
          </a:xfrm>
          <a:prstGeom prst="rect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133" name="Google Shape;133;p2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063538" y="2446475"/>
            <a:ext cx="3102245" cy="1885401"/>
          </a:xfrm>
          <a:prstGeom prst="rect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cxnSp>
        <p:nvCxnSpPr>
          <p:cNvPr id="134" name="Google Shape;134;p22"/>
          <p:cNvCxnSpPr/>
          <p:nvPr/>
        </p:nvCxnSpPr>
        <p:spPr>
          <a:xfrm>
            <a:off x="3638825" y="1258100"/>
            <a:ext cx="1418700" cy="307950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35" name="Google Shape;135;p22"/>
          <p:cNvCxnSpPr/>
          <p:nvPr/>
        </p:nvCxnSpPr>
        <p:spPr>
          <a:xfrm>
            <a:off x="4993525" y="446725"/>
            <a:ext cx="3180300" cy="199230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36" name="Google Shape;136;p22"/>
          <p:cNvSpPr/>
          <p:nvPr/>
        </p:nvSpPr>
        <p:spPr>
          <a:xfrm>
            <a:off x="3631575" y="432250"/>
            <a:ext cx="1354800" cy="829200"/>
          </a:xfrm>
          <a:prstGeom prst="rect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7" name="Google Shape;137;p22"/>
          <p:cNvSpPr txBox="1"/>
          <p:nvPr/>
        </p:nvSpPr>
        <p:spPr>
          <a:xfrm>
            <a:off x="2090400" y="3500650"/>
            <a:ext cx="2483400" cy="923400"/>
          </a:xfrm>
          <a:prstGeom prst="rect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chemeClr val="dk2"/>
                </a:solidFill>
              </a:rPr>
              <a:t>For 40kHz </a:t>
            </a:r>
            <a:br>
              <a:rPr lang="en" sz="1600">
                <a:solidFill>
                  <a:schemeClr val="dk2"/>
                </a:solidFill>
              </a:rPr>
            </a:br>
            <a:r>
              <a:rPr lang="en" sz="1600">
                <a:solidFill>
                  <a:schemeClr val="dk2"/>
                </a:solidFill>
              </a:rPr>
              <a:t>R5 = 2.2k</a:t>
            </a:r>
            <a:endParaRPr sz="1600">
              <a:solidFill>
                <a:schemeClr val="dk2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chemeClr val="dk2"/>
                </a:solidFill>
              </a:rPr>
              <a:t>R7 = 18k</a:t>
            </a:r>
            <a:endParaRPr sz="1600">
              <a:solidFill>
                <a:schemeClr val="dk2"/>
              </a:solidFill>
            </a:endParaRPr>
          </a:p>
        </p:txBody>
      </p:sp>
      <p:sp>
        <p:nvSpPr>
          <p:cNvPr id="138" name="Google Shape;138;p22"/>
          <p:cNvSpPr txBox="1"/>
          <p:nvPr/>
        </p:nvSpPr>
        <p:spPr>
          <a:xfrm>
            <a:off x="7340925" y="223700"/>
            <a:ext cx="1746000" cy="1662300"/>
          </a:xfrm>
          <a:prstGeom prst="rect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chemeClr val="dk2"/>
                </a:solidFill>
              </a:rPr>
              <a:t>The Values of R5 and R7 cause this bandpass filter to be centered on 18kHz</a:t>
            </a:r>
            <a:endParaRPr sz="1600">
              <a:solidFill>
                <a:schemeClr val="dk2"/>
              </a:solidFill>
            </a:endParaRPr>
          </a:p>
        </p:txBody>
      </p:sp>
      <p:sp>
        <p:nvSpPr>
          <p:cNvPr id="139" name="Google Shape;139;p22"/>
          <p:cNvSpPr/>
          <p:nvPr/>
        </p:nvSpPr>
        <p:spPr>
          <a:xfrm>
            <a:off x="7538450" y="3354150"/>
            <a:ext cx="481200" cy="461400"/>
          </a:xfrm>
          <a:prstGeom prst="ellipse">
            <a:avLst/>
          </a:prstGeom>
          <a:noFill/>
          <a:ln cap="flat" cmpd="sng" w="2857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0" name="Google Shape;140;p22"/>
          <p:cNvSpPr/>
          <p:nvPr/>
        </p:nvSpPr>
        <p:spPr>
          <a:xfrm>
            <a:off x="6010175" y="2999425"/>
            <a:ext cx="481200" cy="461400"/>
          </a:xfrm>
          <a:prstGeom prst="ellipse">
            <a:avLst/>
          </a:prstGeom>
          <a:noFill/>
          <a:ln cap="flat" cmpd="sng" w="2857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4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23"/>
          <p:cNvSpPr txBox="1"/>
          <p:nvPr>
            <p:ph type="title"/>
          </p:nvPr>
        </p:nvSpPr>
        <p:spPr>
          <a:xfrm>
            <a:off x="311700" y="445025"/>
            <a:ext cx="8520600" cy="623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hlinkClick r:id="rId3"/>
              </a:rPr>
              <a:t>HC-S04 Graphs</a:t>
            </a:r>
            <a:endParaRPr/>
          </a:p>
        </p:txBody>
      </p:sp>
      <p:pic>
        <p:nvPicPr>
          <p:cNvPr id="146" name="Google Shape;146;p23"/>
          <p:cNvPicPr preferRelativeResize="0"/>
          <p:nvPr/>
        </p:nvPicPr>
        <p:blipFill rotWithShape="1">
          <a:blip r:embed="rId4">
            <a:alphaModFix/>
          </a:blip>
          <a:srcRect b="2763" l="891" r="1184" t="1606"/>
          <a:stretch/>
        </p:blipFill>
        <p:spPr>
          <a:xfrm>
            <a:off x="4981450" y="1782112"/>
            <a:ext cx="3523451" cy="1579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47" name="Google Shape;147;p23"/>
          <p:cNvPicPr preferRelativeResize="0"/>
          <p:nvPr/>
        </p:nvPicPr>
        <p:blipFill rotWithShape="1">
          <a:blip r:embed="rId5">
            <a:alphaModFix/>
          </a:blip>
          <a:srcRect b="22185" l="0" r="0" t="0"/>
          <a:stretch/>
        </p:blipFill>
        <p:spPr>
          <a:xfrm>
            <a:off x="639100" y="1782101"/>
            <a:ext cx="3523450" cy="15792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2" name="Google Shape;152;p24" title="20250430_120047.jpg"/>
          <p:cNvPicPr preferRelativeResize="0"/>
          <p:nvPr/>
        </p:nvPicPr>
        <p:blipFill rotWithShape="1">
          <a:blip r:embed="rId3">
            <a:alphaModFix/>
          </a:blip>
          <a:srcRect b="23334" l="13572" r="3164" t="19035"/>
          <a:stretch/>
        </p:blipFill>
        <p:spPr>
          <a:xfrm>
            <a:off x="0" y="0"/>
            <a:ext cx="9144003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53" name="Google Shape;153;p24"/>
          <p:cNvSpPr txBox="1"/>
          <p:nvPr/>
        </p:nvSpPr>
        <p:spPr>
          <a:xfrm>
            <a:off x="7781225" y="769850"/>
            <a:ext cx="1362900" cy="4617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lt1"/>
                </a:solidFill>
              </a:rPr>
              <a:t>Trigger</a:t>
            </a:r>
            <a:endParaRPr sz="1800">
              <a:solidFill>
                <a:schemeClr val="lt1"/>
              </a:solidFill>
            </a:endParaRPr>
          </a:p>
        </p:txBody>
      </p:sp>
      <p:sp>
        <p:nvSpPr>
          <p:cNvPr id="154" name="Google Shape;154;p24"/>
          <p:cNvSpPr txBox="1"/>
          <p:nvPr/>
        </p:nvSpPr>
        <p:spPr>
          <a:xfrm>
            <a:off x="7781100" y="2624450"/>
            <a:ext cx="1362900" cy="4617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lt1"/>
                </a:solidFill>
              </a:rPr>
              <a:t>Echo-Pulse</a:t>
            </a:r>
            <a:endParaRPr sz="1800">
              <a:solidFill>
                <a:schemeClr val="lt1"/>
              </a:solidFill>
            </a:endParaRPr>
          </a:p>
        </p:txBody>
      </p:sp>
      <p:sp>
        <p:nvSpPr>
          <p:cNvPr id="155" name="Google Shape;155;p24"/>
          <p:cNvSpPr txBox="1"/>
          <p:nvPr/>
        </p:nvSpPr>
        <p:spPr>
          <a:xfrm>
            <a:off x="5538425" y="2624450"/>
            <a:ext cx="1362900" cy="7389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lt1"/>
                </a:solidFill>
              </a:rPr>
              <a:t>Time of Flight</a:t>
            </a:r>
            <a:endParaRPr sz="1800">
              <a:solidFill>
                <a:schemeClr val="lt1"/>
              </a:solidFill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9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p25"/>
          <p:cNvSpPr txBox="1"/>
          <p:nvPr>
            <p:ph type="title"/>
          </p:nvPr>
        </p:nvSpPr>
        <p:spPr>
          <a:xfrm>
            <a:off x="311700" y="445025"/>
            <a:ext cx="8520600" cy="623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Efficiency (HCS04)</a:t>
            </a:r>
            <a:endParaRPr/>
          </a:p>
        </p:txBody>
      </p:sp>
      <p:sp>
        <p:nvSpPr>
          <p:cNvPr id="161" name="Google Shape;161;p25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solidFill>
                  <a:schemeClr val="dk1"/>
                </a:solidFill>
              </a:rPr>
              <a:t>At 100% use…</a:t>
            </a:r>
            <a:endParaRPr sz="2000">
              <a:solidFill>
                <a:schemeClr val="dk1"/>
              </a:solidFill>
            </a:endParaRPr>
          </a:p>
          <a:p>
            <a:pPr indent="-355600" lvl="0" marL="457200" rtl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000"/>
              <a:buChar char="●"/>
            </a:pPr>
            <a:r>
              <a:rPr lang="en" sz="2000">
                <a:solidFill>
                  <a:schemeClr val="dk1"/>
                </a:solidFill>
              </a:rPr>
              <a:t>3.3mA</a:t>
            </a:r>
            <a:endParaRPr sz="2000">
              <a:solidFill>
                <a:schemeClr val="dk1"/>
              </a:solidFill>
            </a:endParaRPr>
          </a:p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Char char="●"/>
            </a:pPr>
            <a:r>
              <a:rPr lang="en" sz="2000">
                <a:solidFill>
                  <a:schemeClr val="dk1"/>
                </a:solidFill>
              </a:rPr>
              <a:t>16.5mW</a:t>
            </a:r>
            <a:endParaRPr sz="20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5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p26"/>
          <p:cNvSpPr txBox="1"/>
          <p:nvPr>
            <p:ph type="ctrTitle"/>
          </p:nvPr>
        </p:nvSpPr>
        <p:spPr>
          <a:xfrm>
            <a:off x="333475" y="264475"/>
            <a:ext cx="8183700" cy="1473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My Device</a:t>
            </a:r>
            <a:endParaRPr/>
          </a:p>
        </p:txBody>
      </p:sp>
      <p:pic>
        <p:nvPicPr>
          <p:cNvPr id="167" name="Google Shape;167;p26" title="bread board.jp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429850" y="774550"/>
            <a:ext cx="5485548" cy="3594401"/>
          </a:xfrm>
          <a:prstGeom prst="rect">
            <a:avLst/>
          </a:prstGeom>
          <a:noFill/>
          <a:ln>
            <a:noFill/>
          </a:ln>
        </p:spPr>
      </p:pic>
      <p:sp>
        <p:nvSpPr>
          <p:cNvPr id="168" name="Google Shape;168;p26"/>
          <p:cNvSpPr txBox="1"/>
          <p:nvPr/>
        </p:nvSpPr>
        <p:spPr>
          <a:xfrm>
            <a:off x="5611250" y="1867375"/>
            <a:ext cx="12444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chemeClr val="dk1"/>
                </a:solidFill>
                <a:highlight>
                  <a:schemeClr val="lt1"/>
                </a:highlight>
                <a:latin typeface="Source Sans Pro"/>
                <a:ea typeface="Source Sans Pro"/>
                <a:cs typeface="Source Sans Pro"/>
                <a:sym typeface="Source Sans Pro"/>
              </a:rPr>
              <a:t>Base Station</a:t>
            </a:r>
            <a:endParaRPr sz="1600">
              <a:solidFill>
                <a:schemeClr val="dk1"/>
              </a:solidFill>
              <a:highlight>
                <a:schemeClr val="lt1"/>
              </a:highlight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  <p:sp>
        <p:nvSpPr>
          <p:cNvPr id="169" name="Google Shape;169;p26"/>
          <p:cNvSpPr txBox="1"/>
          <p:nvPr/>
        </p:nvSpPr>
        <p:spPr>
          <a:xfrm>
            <a:off x="4999300" y="3822475"/>
            <a:ext cx="9234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chemeClr val="dk1"/>
                </a:solidFill>
                <a:highlight>
                  <a:schemeClr val="lt1"/>
                </a:highlight>
                <a:latin typeface="Source Sans Pro"/>
                <a:ea typeface="Source Sans Pro"/>
                <a:cs typeface="Source Sans Pro"/>
                <a:sym typeface="Source Sans Pro"/>
              </a:rPr>
              <a:t>Receiver</a:t>
            </a:r>
            <a:endParaRPr sz="1600">
              <a:solidFill>
                <a:schemeClr val="dk1"/>
              </a:solidFill>
              <a:highlight>
                <a:schemeClr val="lt1"/>
              </a:highlight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  <p:sp>
        <p:nvSpPr>
          <p:cNvPr id="170" name="Google Shape;170;p26"/>
          <p:cNvSpPr txBox="1"/>
          <p:nvPr/>
        </p:nvSpPr>
        <p:spPr>
          <a:xfrm>
            <a:off x="6539950" y="3152600"/>
            <a:ext cx="11703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chemeClr val="dk1"/>
                </a:solidFill>
                <a:highlight>
                  <a:schemeClr val="lt1"/>
                </a:highlight>
                <a:latin typeface="Source Sans Pro"/>
                <a:ea typeface="Source Sans Pro"/>
                <a:cs typeface="Source Sans Pro"/>
                <a:sym typeface="Source Sans Pro"/>
              </a:rPr>
              <a:t>Transmitter</a:t>
            </a:r>
            <a:endParaRPr sz="1600">
              <a:solidFill>
                <a:schemeClr val="dk1"/>
              </a:solidFill>
              <a:highlight>
                <a:schemeClr val="lt1"/>
              </a:highlight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  <p:sp>
        <p:nvSpPr>
          <p:cNvPr id="171" name="Google Shape;171;p26"/>
          <p:cNvSpPr txBox="1"/>
          <p:nvPr/>
        </p:nvSpPr>
        <p:spPr>
          <a:xfrm>
            <a:off x="7240050" y="1791175"/>
            <a:ext cx="12444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chemeClr val="dk1"/>
                </a:solidFill>
                <a:highlight>
                  <a:schemeClr val="lt1"/>
                </a:highlight>
                <a:latin typeface="Source Sans Pro"/>
                <a:ea typeface="Source Sans Pro"/>
                <a:cs typeface="Source Sans Pro"/>
                <a:sym typeface="Source Sans Pro"/>
              </a:rPr>
              <a:t>Transducers</a:t>
            </a:r>
            <a:endParaRPr sz="1600">
              <a:solidFill>
                <a:schemeClr val="dk1"/>
              </a:solidFill>
              <a:highlight>
                <a:schemeClr val="lt1"/>
              </a:highlight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5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6" name="Google Shape;176;p27" title="Ultrasonic Function Diagram(3)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-12" y="0"/>
            <a:ext cx="7911963" cy="5143499"/>
          </a:xfrm>
          <a:prstGeom prst="rect">
            <a:avLst/>
          </a:prstGeom>
          <a:noFill/>
          <a:ln>
            <a:noFill/>
          </a:ln>
        </p:spPr>
      </p:pic>
      <p:sp>
        <p:nvSpPr>
          <p:cNvPr id="177" name="Google Shape;177;p27"/>
          <p:cNvSpPr txBox="1"/>
          <p:nvPr>
            <p:ph type="title"/>
          </p:nvPr>
        </p:nvSpPr>
        <p:spPr>
          <a:xfrm>
            <a:off x="5883600" y="76200"/>
            <a:ext cx="31080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System Diagram</a:t>
            </a:r>
            <a:endParaRPr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2" name="Google Shape;182;p28" title="Ultrasonic Block Diagram(2)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57350" y="26875"/>
            <a:ext cx="7829300" cy="5089750"/>
          </a:xfrm>
          <a:prstGeom prst="rect">
            <a:avLst/>
          </a:prstGeom>
          <a:noFill/>
          <a:ln>
            <a:noFill/>
          </a:ln>
        </p:spPr>
      </p:pic>
      <p:sp>
        <p:nvSpPr>
          <p:cNvPr id="183" name="Google Shape;183;p28"/>
          <p:cNvSpPr txBox="1"/>
          <p:nvPr>
            <p:ph type="title"/>
          </p:nvPr>
        </p:nvSpPr>
        <p:spPr>
          <a:xfrm>
            <a:off x="5410275" y="93850"/>
            <a:ext cx="3522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Electrical Diagram</a:t>
            </a:r>
            <a:endParaRPr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7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p29"/>
          <p:cNvSpPr txBox="1"/>
          <p:nvPr>
            <p:ph type="ctrTitle"/>
          </p:nvPr>
        </p:nvSpPr>
        <p:spPr>
          <a:xfrm>
            <a:off x="333475" y="264475"/>
            <a:ext cx="8183700" cy="1473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My Circuit/Waveforms</a:t>
            </a:r>
            <a:endParaRPr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2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3" name="Google Shape;193;p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85797" y="-11"/>
            <a:ext cx="6781355" cy="5143499"/>
          </a:xfrm>
          <a:prstGeom prst="rect">
            <a:avLst/>
          </a:prstGeom>
          <a:noFill/>
          <a:ln>
            <a:noFill/>
          </a:ln>
        </p:spPr>
      </p:pic>
      <p:sp>
        <p:nvSpPr>
          <p:cNvPr id="194" name="Google Shape;194;p30"/>
          <p:cNvSpPr txBox="1"/>
          <p:nvPr>
            <p:ph type="title"/>
          </p:nvPr>
        </p:nvSpPr>
        <p:spPr>
          <a:xfrm>
            <a:off x="6542100" y="0"/>
            <a:ext cx="2601900" cy="1000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My Full Circuit</a:t>
            </a:r>
            <a:endParaRPr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8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p31"/>
          <p:cNvSpPr txBox="1"/>
          <p:nvPr>
            <p:ph type="title"/>
          </p:nvPr>
        </p:nvSpPr>
        <p:spPr>
          <a:xfrm>
            <a:off x="5698275" y="152400"/>
            <a:ext cx="3410400" cy="1000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STM32 Connector </a:t>
            </a:r>
            <a:endParaRPr/>
          </a:p>
        </p:txBody>
      </p:sp>
      <p:sp>
        <p:nvSpPr>
          <p:cNvPr id="200" name="Google Shape;200;p31"/>
          <p:cNvSpPr txBox="1"/>
          <p:nvPr>
            <p:ph type="title"/>
          </p:nvPr>
        </p:nvSpPr>
        <p:spPr>
          <a:xfrm>
            <a:off x="927575" y="2946500"/>
            <a:ext cx="1444800" cy="4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/>
              <a:t>Inverter</a:t>
            </a:r>
            <a:endParaRPr sz="2000"/>
          </a:p>
        </p:txBody>
      </p:sp>
      <p:pic>
        <p:nvPicPr>
          <p:cNvPr id="201" name="Google Shape;201;p31"/>
          <p:cNvPicPr preferRelativeResize="0"/>
          <p:nvPr/>
        </p:nvPicPr>
        <p:blipFill rotWithShape="1">
          <a:blip r:embed="rId3">
            <a:alphaModFix/>
          </a:blip>
          <a:srcRect b="2978" l="0" r="0" t="0"/>
          <a:stretch/>
        </p:blipFill>
        <p:spPr>
          <a:xfrm>
            <a:off x="175200" y="0"/>
            <a:ext cx="3895851" cy="46944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2" name="Google Shape;202;p31"/>
          <p:cNvPicPr preferRelativeResize="0"/>
          <p:nvPr/>
        </p:nvPicPr>
        <p:blipFill rotWithShape="1">
          <a:blip r:embed="rId4">
            <a:alphaModFix/>
          </a:blip>
          <a:srcRect b="12398" l="9393" r="10388" t="13180"/>
          <a:stretch/>
        </p:blipFill>
        <p:spPr>
          <a:xfrm>
            <a:off x="2641375" y="3218326"/>
            <a:ext cx="2126776" cy="1480676"/>
          </a:xfrm>
          <a:prstGeom prst="rect">
            <a:avLst/>
          </a:prstGeom>
          <a:noFill/>
          <a:ln>
            <a:noFill/>
          </a:ln>
        </p:spPr>
      </p:pic>
      <p:pic>
        <p:nvPicPr>
          <p:cNvPr id="203" name="Google Shape;203;p3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583450" y="800300"/>
            <a:ext cx="3220324" cy="3898700"/>
          </a:xfrm>
          <a:prstGeom prst="rect">
            <a:avLst/>
          </a:prstGeom>
          <a:noFill/>
          <a:ln>
            <a:noFill/>
          </a:ln>
        </p:spPr>
      </p:pic>
      <p:sp>
        <p:nvSpPr>
          <p:cNvPr id="204" name="Google Shape;204;p31"/>
          <p:cNvSpPr/>
          <p:nvPr/>
        </p:nvSpPr>
        <p:spPr>
          <a:xfrm>
            <a:off x="5764450" y="2614475"/>
            <a:ext cx="603300" cy="2187000"/>
          </a:xfrm>
          <a:prstGeom prst="ellipse">
            <a:avLst/>
          </a:prstGeom>
          <a:noFill/>
          <a:ln cap="flat" cmpd="sng" w="28575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05" name="Google Shape;205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902050" y="289550"/>
            <a:ext cx="1681400" cy="26569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4"/>
          <p:cNvSpPr txBox="1"/>
          <p:nvPr>
            <p:ph type="title"/>
          </p:nvPr>
        </p:nvSpPr>
        <p:spPr>
          <a:xfrm>
            <a:off x="311700" y="445025"/>
            <a:ext cx="8520600" cy="623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Agenda</a:t>
            </a:r>
            <a:endParaRPr/>
          </a:p>
        </p:txBody>
      </p:sp>
      <p:sp>
        <p:nvSpPr>
          <p:cNvPr id="65" name="Google Shape;65;p14"/>
          <p:cNvSpPr txBox="1"/>
          <p:nvPr/>
        </p:nvSpPr>
        <p:spPr>
          <a:xfrm>
            <a:off x="311700" y="1068425"/>
            <a:ext cx="5422500" cy="326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Char char="●"/>
            </a:pPr>
            <a:r>
              <a:rPr lang="en" sz="2000">
                <a:solidFill>
                  <a:schemeClr val="dk1"/>
                </a:solidFill>
              </a:rPr>
              <a:t>Background</a:t>
            </a:r>
            <a:endParaRPr sz="2000">
              <a:solidFill>
                <a:schemeClr val="dk1"/>
              </a:solidFill>
            </a:endParaRPr>
          </a:p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Char char="●"/>
            </a:pPr>
            <a:r>
              <a:rPr lang="en" sz="2000">
                <a:solidFill>
                  <a:schemeClr val="dk1"/>
                </a:solidFill>
              </a:rPr>
              <a:t>Original Circuit</a:t>
            </a:r>
            <a:endParaRPr sz="2000">
              <a:solidFill>
                <a:schemeClr val="dk1"/>
              </a:solidFill>
            </a:endParaRPr>
          </a:p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Char char="●"/>
            </a:pPr>
            <a:r>
              <a:rPr lang="en" sz="2000">
                <a:solidFill>
                  <a:schemeClr val="dk1"/>
                </a:solidFill>
              </a:rPr>
              <a:t>My Device</a:t>
            </a:r>
            <a:endParaRPr sz="2000">
              <a:solidFill>
                <a:schemeClr val="dk1"/>
              </a:solidFill>
            </a:endParaRPr>
          </a:p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Char char="●"/>
            </a:pPr>
            <a:r>
              <a:rPr lang="en" sz="2000">
                <a:solidFill>
                  <a:schemeClr val="dk1"/>
                </a:solidFill>
              </a:rPr>
              <a:t>My Circuit/Waveforms</a:t>
            </a:r>
            <a:endParaRPr sz="2000">
              <a:solidFill>
                <a:schemeClr val="dk1"/>
              </a:solidFill>
            </a:endParaRPr>
          </a:p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Char char="●"/>
            </a:pPr>
            <a:r>
              <a:rPr lang="en" sz="2000">
                <a:solidFill>
                  <a:schemeClr val="dk1"/>
                </a:solidFill>
              </a:rPr>
              <a:t>Ultrasonic Sensor Basic Code</a:t>
            </a:r>
            <a:endParaRPr sz="2000">
              <a:solidFill>
                <a:schemeClr val="dk1"/>
              </a:solidFill>
            </a:endParaRPr>
          </a:p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Char char="●"/>
            </a:pPr>
            <a:r>
              <a:rPr lang="en" sz="2000">
                <a:solidFill>
                  <a:schemeClr val="dk1"/>
                </a:solidFill>
              </a:rPr>
              <a:t>Efficiency</a:t>
            </a:r>
            <a:endParaRPr sz="2000">
              <a:solidFill>
                <a:schemeClr val="dk1"/>
              </a:solidFill>
            </a:endParaRPr>
          </a:p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Char char="●"/>
            </a:pPr>
            <a:r>
              <a:rPr lang="en" sz="2000">
                <a:solidFill>
                  <a:schemeClr val="dk1"/>
                </a:solidFill>
              </a:rPr>
              <a:t>User Interface</a:t>
            </a:r>
            <a:endParaRPr sz="2000">
              <a:solidFill>
                <a:schemeClr val="dk1"/>
              </a:solidFill>
            </a:endParaRPr>
          </a:p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Char char="●"/>
            </a:pPr>
            <a:r>
              <a:rPr lang="en" sz="2000">
                <a:solidFill>
                  <a:schemeClr val="dk1"/>
                </a:solidFill>
              </a:rPr>
              <a:t>Speed Bumps</a:t>
            </a:r>
            <a:endParaRPr sz="2000">
              <a:solidFill>
                <a:schemeClr val="dk1"/>
              </a:solidFill>
            </a:endParaRPr>
          </a:p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Char char="●"/>
            </a:pPr>
            <a:r>
              <a:rPr lang="en" sz="2000">
                <a:solidFill>
                  <a:schemeClr val="dk1"/>
                </a:solidFill>
              </a:rPr>
              <a:t>Environmental, Ethical, and Social Impact</a:t>
            </a:r>
            <a:endParaRPr sz="2000">
              <a:solidFill>
                <a:schemeClr val="dk1"/>
              </a:solidFill>
            </a:endParaRPr>
          </a:p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Char char="●"/>
            </a:pPr>
            <a:r>
              <a:rPr lang="en" sz="2000">
                <a:solidFill>
                  <a:schemeClr val="dk1"/>
                </a:solidFill>
              </a:rPr>
              <a:t>Questions</a:t>
            </a:r>
            <a:endParaRPr sz="2000"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09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p32"/>
          <p:cNvSpPr txBox="1"/>
          <p:nvPr/>
        </p:nvSpPr>
        <p:spPr>
          <a:xfrm>
            <a:off x="7766825" y="2299675"/>
            <a:ext cx="1215300" cy="461700"/>
          </a:xfrm>
          <a:prstGeom prst="rect">
            <a:avLst/>
          </a:prstGeom>
          <a:solidFill>
            <a:srgbClr val="00FFFF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/>
              <a:t>-8V* (V-)</a:t>
            </a:r>
            <a:endParaRPr sz="1800"/>
          </a:p>
        </p:txBody>
      </p:sp>
      <p:sp>
        <p:nvSpPr>
          <p:cNvPr id="211" name="Google Shape;211;p32"/>
          <p:cNvSpPr txBox="1"/>
          <p:nvPr/>
        </p:nvSpPr>
        <p:spPr>
          <a:xfrm>
            <a:off x="7766825" y="1688125"/>
            <a:ext cx="1215300" cy="46170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2"/>
                </a:solidFill>
              </a:rPr>
              <a:t>+5V</a:t>
            </a:r>
            <a:endParaRPr sz="1800">
              <a:solidFill>
                <a:schemeClr val="dk2"/>
              </a:solidFill>
            </a:endParaRPr>
          </a:p>
        </p:txBody>
      </p:sp>
      <p:sp>
        <p:nvSpPr>
          <p:cNvPr id="212" name="Google Shape;212;p32"/>
          <p:cNvSpPr txBox="1"/>
          <p:nvPr/>
        </p:nvSpPr>
        <p:spPr>
          <a:xfrm>
            <a:off x="7766825" y="1226425"/>
            <a:ext cx="1215300" cy="4617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lt1"/>
                </a:solidFill>
              </a:rPr>
              <a:t>+8V (V+)</a:t>
            </a:r>
            <a:endParaRPr sz="1800">
              <a:solidFill>
                <a:schemeClr val="lt1"/>
              </a:solidFill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6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7" name="Google Shape;217;p3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63813" y="63200"/>
            <a:ext cx="7816375" cy="5017099"/>
          </a:xfrm>
          <a:prstGeom prst="rect">
            <a:avLst/>
          </a:prstGeom>
          <a:noFill/>
          <a:ln>
            <a:noFill/>
          </a:ln>
        </p:spPr>
      </p:pic>
      <p:sp>
        <p:nvSpPr>
          <p:cNvPr id="218" name="Google Shape;218;p33"/>
          <p:cNvSpPr txBox="1"/>
          <p:nvPr>
            <p:ph type="title"/>
          </p:nvPr>
        </p:nvSpPr>
        <p:spPr>
          <a:xfrm>
            <a:off x="455025" y="272925"/>
            <a:ext cx="2601900" cy="1000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MAX232 Circuit</a:t>
            </a:r>
            <a:endParaRPr/>
          </a:p>
        </p:txBody>
      </p:sp>
      <p:sp>
        <p:nvSpPr>
          <p:cNvPr id="219" name="Google Shape;219;p33"/>
          <p:cNvSpPr/>
          <p:nvPr/>
        </p:nvSpPr>
        <p:spPr>
          <a:xfrm>
            <a:off x="455025" y="2244950"/>
            <a:ext cx="3021900" cy="2752800"/>
          </a:xfrm>
          <a:prstGeom prst="rect">
            <a:avLst/>
          </a:prstGeom>
          <a:noFill/>
          <a:ln cap="flat" cmpd="sng" w="19050">
            <a:solidFill>
              <a:schemeClr val="dk1"/>
            </a:solidFill>
            <a:prstDash val="dash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0" name="Google Shape;220;p33"/>
          <p:cNvSpPr txBox="1"/>
          <p:nvPr>
            <p:ph type="title"/>
          </p:nvPr>
        </p:nvSpPr>
        <p:spPr>
          <a:xfrm>
            <a:off x="927575" y="2946500"/>
            <a:ext cx="1444800" cy="4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/>
              <a:t>Inverter</a:t>
            </a:r>
            <a:endParaRPr sz="2000"/>
          </a:p>
        </p:txBody>
      </p:sp>
      <p:sp>
        <p:nvSpPr>
          <p:cNvPr id="221" name="Google Shape;221;p33"/>
          <p:cNvSpPr/>
          <p:nvPr/>
        </p:nvSpPr>
        <p:spPr>
          <a:xfrm>
            <a:off x="3878150" y="67100"/>
            <a:ext cx="4602000" cy="5017200"/>
          </a:xfrm>
          <a:prstGeom prst="rect">
            <a:avLst/>
          </a:prstGeom>
          <a:noFill/>
          <a:ln cap="flat" cmpd="sng" w="19050">
            <a:solidFill>
              <a:schemeClr val="dk1"/>
            </a:solidFill>
            <a:prstDash val="dash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2" name="Google Shape;222;p33"/>
          <p:cNvSpPr txBox="1"/>
          <p:nvPr>
            <p:ph type="title"/>
          </p:nvPr>
        </p:nvSpPr>
        <p:spPr>
          <a:xfrm>
            <a:off x="6472775" y="4318100"/>
            <a:ext cx="1614600" cy="4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/>
              <a:t>Transmitter</a:t>
            </a:r>
            <a:endParaRPr sz="200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6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7" name="Google Shape;227;p34" title="20250430_122747.jpg"/>
          <p:cNvPicPr preferRelativeResize="0"/>
          <p:nvPr/>
        </p:nvPicPr>
        <p:blipFill rotWithShape="1">
          <a:blip r:embed="rId3">
            <a:alphaModFix/>
          </a:blip>
          <a:srcRect b="16752" l="1768" r="0" t="3774"/>
          <a:stretch/>
        </p:blipFill>
        <p:spPr>
          <a:xfrm>
            <a:off x="0" y="0"/>
            <a:ext cx="9144003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228" name="Google Shape;228;p34"/>
          <p:cNvSpPr txBox="1"/>
          <p:nvPr/>
        </p:nvSpPr>
        <p:spPr>
          <a:xfrm>
            <a:off x="2528250" y="12750"/>
            <a:ext cx="4087500" cy="4617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lt1"/>
                </a:solidFill>
              </a:rPr>
              <a:t>9, </a:t>
            </a:r>
            <a:r>
              <a:rPr lang="en" sz="1800">
                <a:solidFill>
                  <a:schemeClr val="lt1"/>
                </a:solidFill>
              </a:rPr>
              <a:t>40 kHz</a:t>
            </a:r>
            <a:r>
              <a:rPr lang="en" sz="1800">
                <a:solidFill>
                  <a:schemeClr val="lt1"/>
                </a:solidFill>
              </a:rPr>
              <a:t> Pulses and Inverted Pulses </a:t>
            </a:r>
            <a:endParaRPr sz="1800">
              <a:solidFill>
                <a:schemeClr val="lt1"/>
              </a:solidFill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32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p35"/>
          <p:cNvSpPr txBox="1"/>
          <p:nvPr/>
        </p:nvSpPr>
        <p:spPr>
          <a:xfrm>
            <a:off x="2528250" y="12750"/>
            <a:ext cx="4087500" cy="4617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lt1"/>
                </a:solidFill>
              </a:rPr>
              <a:t>Ripple Voltages on V+ and V-</a:t>
            </a:r>
            <a:endParaRPr sz="1800">
              <a:solidFill>
                <a:schemeClr val="lt1"/>
              </a:solidFill>
            </a:endParaRPr>
          </a:p>
        </p:txBody>
      </p:sp>
      <p:sp>
        <p:nvSpPr>
          <p:cNvPr id="234" name="Google Shape;234;p35"/>
          <p:cNvSpPr txBox="1"/>
          <p:nvPr/>
        </p:nvSpPr>
        <p:spPr>
          <a:xfrm>
            <a:off x="7311125" y="1256325"/>
            <a:ext cx="1718700" cy="4617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lt1"/>
                </a:solidFill>
              </a:rPr>
              <a:t>V+</a:t>
            </a:r>
            <a:endParaRPr sz="1800">
              <a:solidFill>
                <a:schemeClr val="lt1"/>
              </a:solidFill>
            </a:endParaRPr>
          </a:p>
        </p:txBody>
      </p:sp>
      <p:sp>
        <p:nvSpPr>
          <p:cNvPr id="235" name="Google Shape;235;p35"/>
          <p:cNvSpPr txBox="1"/>
          <p:nvPr/>
        </p:nvSpPr>
        <p:spPr>
          <a:xfrm>
            <a:off x="7311125" y="2743100"/>
            <a:ext cx="1718700" cy="461700"/>
          </a:xfrm>
          <a:prstGeom prst="rect">
            <a:avLst/>
          </a:prstGeom>
          <a:solidFill>
            <a:srgbClr val="00FFFF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2"/>
                </a:solidFill>
              </a:rPr>
              <a:t>V-</a:t>
            </a:r>
            <a:endParaRPr sz="1800">
              <a:solidFill>
                <a:schemeClr val="dk2"/>
              </a:solidFill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9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0" name="Google Shape;240;p3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240087"/>
            <a:ext cx="9144000" cy="4663326"/>
          </a:xfrm>
          <a:prstGeom prst="rect">
            <a:avLst/>
          </a:prstGeom>
          <a:noFill/>
          <a:ln>
            <a:noFill/>
          </a:ln>
        </p:spPr>
      </p:pic>
      <p:sp>
        <p:nvSpPr>
          <p:cNvPr id="241" name="Google Shape;241;p36"/>
          <p:cNvSpPr txBox="1"/>
          <p:nvPr>
            <p:ph type="title"/>
          </p:nvPr>
        </p:nvSpPr>
        <p:spPr>
          <a:xfrm>
            <a:off x="6284800" y="3552225"/>
            <a:ext cx="2601900" cy="1000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TL084 Quad Op-Amp</a:t>
            </a:r>
            <a:endParaRPr/>
          </a:p>
        </p:txBody>
      </p:sp>
      <p:sp>
        <p:nvSpPr>
          <p:cNvPr id="242" name="Google Shape;242;p36"/>
          <p:cNvSpPr/>
          <p:nvPr/>
        </p:nvSpPr>
        <p:spPr>
          <a:xfrm>
            <a:off x="6096275" y="208650"/>
            <a:ext cx="2262600" cy="2089200"/>
          </a:xfrm>
          <a:prstGeom prst="rect">
            <a:avLst/>
          </a:prstGeom>
          <a:noFill/>
          <a:ln cap="flat" cmpd="sng" w="19050">
            <a:solidFill>
              <a:schemeClr val="dk1"/>
            </a:solidFill>
            <a:prstDash val="dash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3" name="Google Shape;243;p36"/>
          <p:cNvSpPr/>
          <p:nvPr/>
        </p:nvSpPr>
        <p:spPr>
          <a:xfrm>
            <a:off x="3729075" y="140775"/>
            <a:ext cx="2262600" cy="1855500"/>
          </a:xfrm>
          <a:prstGeom prst="rect">
            <a:avLst/>
          </a:prstGeom>
          <a:noFill/>
          <a:ln cap="flat" cmpd="sng" w="19050">
            <a:solidFill>
              <a:schemeClr val="dk1"/>
            </a:solidFill>
            <a:prstDash val="dash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4" name="Google Shape;244;p36"/>
          <p:cNvSpPr/>
          <p:nvPr/>
        </p:nvSpPr>
        <p:spPr>
          <a:xfrm>
            <a:off x="1556125" y="736575"/>
            <a:ext cx="2081700" cy="1500900"/>
          </a:xfrm>
          <a:prstGeom prst="rect">
            <a:avLst/>
          </a:prstGeom>
          <a:noFill/>
          <a:ln cap="flat" cmpd="sng" w="19050">
            <a:solidFill>
              <a:schemeClr val="dk1"/>
            </a:solidFill>
            <a:prstDash val="dash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5" name="Google Shape;245;p36"/>
          <p:cNvSpPr/>
          <p:nvPr/>
        </p:nvSpPr>
        <p:spPr>
          <a:xfrm>
            <a:off x="1601375" y="2297850"/>
            <a:ext cx="1727100" cy="2089200"/>
          </a:xfrm>
          <a:prstGeom prst="rect">
            <a:avLst/>
          </a:prstGeom>
          <a:noFill/>
          <a:ln cap="flat" cmpd="sng" w="19050">
            <a:solidFill>
              <a:schemeClr val="dk1"/>
            </a:solidFill>
            <a:prstDash val="dash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6" name="Google Shape;246;p36"/>
          <p:cNvSpPr/>
          <p:nvPr/>
        </p:nvSpPr>
        <p:spPr>
          <a:xfrm>
            <a:off x="62850" y="1656675"/>
            <a:ext cx="1436700" cy="3288300"/>
          </a:xfrm>
          <a:prstGeom prst="rect">
            <a:avLst/>
          </a:prstGeom>
          <a:noFill/>
          <a:ln cap="flat" cmpd="sng" w="19050">
            <a:solidFill>
              <a:schemeClr val="dk1"/>
            </a:solidFill>
            <a:prstDash val="dash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7" name="Google Shape;247;p36"/>
          <p:cNvSpPr txBox="1"/>
          <p:nvPr>
            <p:ph type="title"/>
          </p:nvPr>
        </p:nvSpPr>
        <p:spPr>
          <a:xfrm>
            <a:off x="6980200" y="1775775"/>
            <a:ext cx="1392900" cy="461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/>
              <a:t>Amplifier 1</a:t>
            </a:r>
            <a:endParaRPr sz="1800"/>
          </a:p>
        </p:txBody>
      </p:sp>
      <p:sp>
        <p:nvSpPr>
          <p:cNvPr id="248" name="Google Shape;248;p36"/>
          <p:cNvSpPr txBox="1"/>
          <p:nvPr>
            <p:ph type="title"/>
          </p:nvPr>
        </p:nvSpPr>
        <p:spPr>
          <a:xfrm>
            <a:off x="2187775" y="1775775"/>
            <a:ext cx="1436700" cy="461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/>
              <a:t>Amplifier 2</a:t>
            </a:r>
            <a:endParaRPr sz="1800"/>
          </a:p>
        </p:txBody>
      </p:sp>
      <p:sp>
        <p:nvSpPr>
          <p:cNvPr id="249" name="Google Shape;249;p36"/>
          <p:cNvSpPr txBox="1"/>
          <p:nvPr>
            <p:ph type="title"/>
          </p:nvPr>
        </p:nvSpPr>
        <p:spPr>
          <a:xfrm>
            <a:off x="3907725" y="140775"/>
            <a:ext cx="1905300" cy="461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/>
              <a:t>Bandpass Filter</a:t>
            </a:r>
            <a:endParaRPr sz="1800"/>
          </a:p>
        </p:txBody>
      </p:sp>
      <p:sp>
        <p:nvSpPr>
          <p:cNvPr id="250" name="Google Shape;250;p36"/>
          <p:cNvSpPr txBox="1"/>
          <p:nvPr>
            <p:ph type="title"/>
          </p:nvPr>
        </p:nvSpPr>
        <p:spPr>
          <a:xfrm>
            <a:off x="1601375" y="3680775"/>
            <a:ext cx="1553700" cy="461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/>
              <a:t>Comparator</a:t>
            </a:r>
            <a:endParaRPr sz="1800"/>
          </a:p>
        </p:txBody>
      </p:sp>
      <p:sp>
        <p:nvSpPr>
          <p:cNvPr id="251" name="Google Shape;251;p36"/>
          <p:cNvSpPr txBox="1"/>
          <p:nvPr>
            <p:ph type="title"/>
          </p:nvPr>
        </p:nvSpPr>
        <p:spPr>
          <a:xfrm>
            <a:off x="32700" y="1656675"/>
            <a:ext cx="1497000" cy="461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/>
              <a:t>Pulse Gen.</a:t>
            </a:r>
            <a:endParaRPr sz="1800"/>
          </a:p>
        </p:txBody>
      </p:sp>
      <p:pic>
        <p:nvPicPr>
          <p:cNvPr id="252" name="Google Shape;252;p3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233375" y="2555513"/>
            <a:ext cx="1392838" cy="15738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6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7" name="Google Shape;257;p37" title="20250430_123557.jpg"/>
          <p:cNvPicPr preferRelativeResize="0"/>
          <p:nvPr/>
        </p:nvPicPr>
        <p:blipFill rotWithShape="1">
          <a:blip r:embed="rId3">
            <a:alphaModFix/>
          </a:blip>
          <a:srcRect b="18919" l="12243" r="8460" t="20694"/>
          <a:stretch/>
        </p:blipFill>
        <p:spPr>
          <a:xfrm>
            <a:off x="0" y="0"/>
            <a:ext cx="9144003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258" name="Google Shape;258;p37"/>
          <p:cNvSpPr txBox="1"/>
          <p:nvPr/>
        </p:nvSpPr>
        <p:spPr>
          <a:xfrm>
            <a:off x="0" y="1368625"/>
            <a:ext cx="922200" cy="4617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lt1"/>
                </a:solidFill>
              </a:rPr>
              <a:t>Tx</a:t>
            </a:r>
            <a:endParaRPr sz="1800">
              <a:solidFill>
                <a:schemeClr val="lt1"/>
              </a:solidFill>
            </a:endParaRPr>
          </a:p>
        </p:txBody>
      </p:sp>
      <p:sp>
        <p:nvSpPr>
          <p:cNvPr id="259" name="Google Shape;259;p37"/>
          <p:cNvSpPr txBox="1"/>
          <p:nvPr/>
        </p:nvSpPr>
        <p:spPr>
          <a:xfrm>
            <a:off x="0" y="1981750"/>
            <a:ext cx="922200" cy="4617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lt1"/>
                </a:solidFill>
              </a:rPr>
              <a:t>Rx</a:t>
            </a:r>
            <a:endParaRPr sz="1800">
              <a:solidFill>
                <a:schemeClr val="lt1"/>
              </a:solidFill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3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4" name="Google Shape;264;p38" title="20250430_145548.jpg"/>
          <p:cNvPicPr preferRelativeResize="0"/>
          <p:nvPr/>
        </p:nvPicPr>
        <p:blipFill rotWithShape="1">
          <a:blip r:embed="rId3">
            <a:alphaModFix/>
          </a:blip>
          <a:srcRect b="14910" l="2651" r="3995" t="16407"/>
          <a:stretch/>
        </p:blipFill>
        <p:spPr>
          <a:xfrm>
            <a:off x="0" y="0"/>
            <a:ext cx="9143997" cy="5045391"/>
          </a:xfrm>
          <a:prstGeom prst="rect">
            <a:avLst/>
          </a:prstGeom>
          <a:noFill/>
          <a:ln>
            <a:noFill/>
          </a:ln>
        </p:spPr>
      </p:pic>
      <p:sp>
        <p:nvSpPr>
          <p:cNvPr id="265" name="Google Shape;265;p38"/>
          <p:cNvSpPr txBox="1"/>
          <p:nvPr/>
        </p:nvSpPr>
        <p:spPr>
          <a:xfrm>
            <a:off x="7159800" y="684300"/>
            <a:ext cx="1984200" cy="4617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lt1"/>
                </a:solidFill>
              </a:rPr>
              <a:t>Amplifier 1</a:t>
            </a:r>
            <a:endParaRPr sz="1800">
              <a:solidFill>
                <a:schemeClr val="lt1"/>
              </a:solidFill>
            </a:endParaRPr>
          </a:p>
        </p:txBody>
      </p:sp>
      <p:sp>
        <p:nvSpPr>
          <p:cNvPr id="266" name="Google Shape;266;p38"/>
          <p:cNvSpPr txBox="1"/>
          <p:nvPr/>
        </p:nvSpPr>
        <p:spPr>
          <a:xfrm>
            <a:off x="7159800" y="2513250"/>
            <a:ext cx="1984200" cy="4617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lt1"/>
                </a:solidFill>
              </a:rPr>
              <a:t>Amplifier 2</a:t>
            </a:r>
            <a:endParaRPr sz="1800">
              <a:solidFill>
                <a:schemeClr val="lt1"/>
              </a:solidFill>
            </a:endParaRPr>
          </a:p>
        </p:txBody>
      </p:sp>
      <p:sp>
        <p:nvSpPr>
          <p:cNvPr id="267" name="Google Shape;267;p38"/>
          <p:cNvSpPr txBox="1"/>
          <p:nvPr/>
        </p:nvSpPr>
        <p:spPr>
          <a:xfrm>
            <a:off x="7159800" y="1222200"/>
            <a:ext cx="1984200" cy="4617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lt1"/>
                </a:solidFill>
              </a:rPr>
              <a:t>Bandpass Filter</a:t>
            </a:r>
            <a:endParaRPr sz="1800">
              <a:solidFill>
                <a:schemeClr val="lt1"/>
              </a:solidFill>
            </a:endParaRPr>
          </a:p>
        </p:txBody>
      </p:sp>
      <p:sp>
        <p:nvSpPr>
          <p:cNvPr id="268" name="Google Shape;268;p38"/>
          <p:cNvSpPr txBox="1"/>
          <p:nvPr/>
        </p:nvSpPr>
        <p:spPr>
          <a:xfrm>
            <a:off x="7159800" y="3290650"/>
            <a:ext cx="1984200" cy="4617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lt1"/>
                </a:solidFill>
              </a:rPr>
              <a:t>Comparator</a:t>
            </a:r>
            <a:endParaRPr sz="1800">
              <a:solidFill>
                <a:schemeClr val="lt1"/>
              </a:solidFill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2" name="Shape 2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3" name="Google Shape;273;p39" title="20250430_151258.jpg"/>
          <p:cNvPicPr preferRelativeResize="0"/>
          <p:nvPr/>
        </p:nvPicPr>
        <p:blipFill rotWithShape="1">
          <a:blip r:embed="rId3">
            <a:alphaModFix/>
          </a:blip>
          <a:srcRect b="10727" l="6375" r="4339" t="28214"/>
          <a:stretch/>
        </p:blipFill>
        <p:spPr>
          <a:xfrm>
            <a:off x="0" y="0"/>
            <a:ext cx="9144003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274" name="Google Shape;274;p39"/>
          <p:cNvSpPr txBox="1"/>
          <p:nvPr/>
        </p:nvSpPr>
        <p:spPr>
          <a:xfrm>
            <a:off x="502525" y="2271575"/>
            <a:ext cx="1984200" cy="4617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lt1"/>
                </a:solidFill>
              </a:rPr>
              <a:t>Start Pulses</a:t>
            </a:r>
            <a:endParaRPr sz="1800">
              <a:solidFill>
                <a:schemeClr val="lt1"/>
              </a:solidFill>
            </a:endParaRPr>
          </a:p>
        </p:txBody>
      </p:sp>
      <p:sp>
        <p:nvSpPr>
          <p:cNvPr id="275" name="Google Shape;275;p39"/>
          <p:cNvSpPr txBox="1"/>
          <p:nvPr/>
        </p:nvSpPr>
        <p:spPr>
          <a:xfrm>
            <a:off x="5959325" y="336200"/>
            <a:ext cx="1984200" cy="4617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lt1"/>
                </a:solidFill>
              </a:rPr>
              <a:t>Stop Pulses</a:t>
            </a:r>
            <a:endParaRPr sz="1800">
              <a:solidFill>
                <a:schemeClr val="lt1"/>
              </a:solidFill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9" name="Shape 2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Google Shape;280;p40"/>
          <p:cNvSpPr txBox="1"/>
          <p:nvPr>
            <p:ph type="ctrTitle"/>
          </p:nvPr>
        </p:nvSpPr>
        <p:spPr>
          <a:xfrm>
            <a:off x="485875" y="264475"/>
            <a:ext cx="8183700" cy="1473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Ultrasonic Sensor Basic Code</a:t>
            </a:r>
            <a:endParaRPr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4" name="Shape 2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" name="Google Shape;285;p41"/>
          <p:cNvSpPr txBox="1"/>
          <p:nvPr>
            <p:ph type="title"/>
          </p:nvPr>
        </p:nvSpPr>
        <p:spPr>
          <a:xfrm>
            <a:off x="311700" y="2926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Main Code</a:t>
            </a:r>
            <a:endParaRPr/>
          </a:p>
        </p:txBody>
      </p:sp>
      <p:pic>
        <p:nvPicPr>
          <p:cNvPr id="286" name="Google Shape;286;p4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14350" y="895350"/>
            <a:ext cx="7915275" cy="3352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15"/>
          <p:cNvSpPr txBox="1"/>
          <p:nvPr>
            <p:ph type="ctrTitle"/>
          </p:nvPr>
        </p:nvSpPr>
        <p:spPr>
          <a:xfrm>
            <a:off x="485875" y="264475"/>
            <a:ext cx="8183700" cy="1473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Background</a:t>
            </a:r>
            <a:endParaRPr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0" name="Shape 2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" name="Google Shape;291;p42"/>
          <p:cNvSpPr txBox="1"/>
          <p:nvPr>
            <p:ph type="title"/>
          </p:nvPr>
        </p:nvSpPr>
        <p:spPr>
          <a:xfrm>
            <a:off x="311700" y="2926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Init_PWM_A1();</a:t>
            </a:r>
            <a:endParaRPr/>
          </a:p>
        </p:txBody>
      </p:sp>
      <p:pic>
        <p:nvPicPr>
          <p:cNvPr id="292" name="Google Shape;292;p4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09600" y="941525"/>
            <a:ext cx="7924800" cy="39433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6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Google Shape;297;p43"/>
          <p:cNvSpPr txBox="1"/>
          <p:nvPr>
            <p:ph type="title"/>
          </p:nvPr>
        </p:nvSpPr>
        <p:spPr>
          <a:xfrm>
            <a:off x="311700" y="2926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get_US_distance();</a:t>
            </a:r>
            <a:endParaRPr/>
          </a:p>
        </p:txBody>
      </p:sp>
      <p:pic>
        <p:nvPicPr>
          <p:cNvPr id="298" name="Google Shape;298;p4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48000" y="941525"/>
            <a:ext cx="7648000" cy="39733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2" name="Shape 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Google Shape;303;p44"/>
          <p:cNvSpPr txBox="1"/>
          <p:nvPr>
            <p:ph type="title"/>
          </p:nvPr>
        </p:nvSpPr>
        <p:spPr>
          <a:xfrm>
            <a:off x="311700" y="2926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Init_TIM14_IC();</a:t>
            </a:r>
            <a:endParaRPr/>
          </a:p>
        </p:txBody>
      </p:sp>
      <p:pic>
        <p:nvPicPr>
          <p:cNvPr id="304" name="Google Shape;304;p4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79238" y="941525"/>
            <a:ext cx="7585534" cy="39733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8" name="Shape 3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" name="Google Shape;309;p45"/>
          <p:cNvSpPr txBox="1"/>
          <p:nvPr>
            <p:ph type="title"/>
          </p:nvPr>
        </p:nvSpPr>
        <p:spPr>
          <a:xfrm>
            <a:off x="311700" y="2926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TIM14_IRQHandler();</a:t>
            </a:r>
            <a:endParaRPr/>
          </a:p>
        </p:txBody>
      </p:sp>
      <p:pic>
        <p:nvPicPr>
          <p:cNvPr id="310" name="Google Shape;310;p4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624163"/>
            <a:ext cx="8839200" cy="189517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14" name="Shape 3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" name="Google Shape;315;p46"/>
          <p:cNvSpPr txBox="1"/>
          <p:nvPr>
            <p:ph type="title"/>
          </p:nvPr>
        </p:nvSpPr>
        <p:spPr>
          <a:xfrm>
            <a:off x="311700" y="445025"/>
            <a:ext cx="8520600" cy="623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Efficiency</a:t>
            </a:r>
            <a:endParaRPr/>
          </a:p>
        </p:txBody>
      </p:sp>
      <p:sp>
        <p:nvSpPr>
          <p:cNvPr id="316" name="Google Shape;316;p46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lang="en" sz="2000">
                <a:solidFill>
                  <a:schemeClr val="dk1"/>
                </a:solidFill>
              </a:rPr>
              <a:t>At 100% use…</a:t>
            </a:r>
            <a:endParaRPr sz="2000">
              <a:solidFill>
                <a:schemeClr val="dk1"/>
              </a:solidFill>
            </a:endParaRPr>
          </a:p>
          <a:p>
            <a:pPr indent="-355600" lvl="0" marL="457200" rtl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000"/>
              <a:buChar char="●"/>
            </a:pPr>
            <a:r>
              <a:rPr lang="en" sz="2000">
                <a:solidFill>
                  <a:schemeClr val="dk1"/>
                </a:solidFill>
              </a:rPr>
              <a:t>58.1mA</a:t>
            </a:r>
            <a:endParaRPr sz="2000">
              <a:solidFill>
                <a:schemeClr val="dk1"/>
              </a:solidFill>
            </a:endParaRPr>
          </a:p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Char char="●"/>
            </a:pPr>
            <a:r>
              <a:rPr lang="en" sz="2000">
                <a:solidFill>
                  <a:schemeClr val="dk1"/>
                </a:solidFill>
              </a:rPr>
              <a:t>290.5mW</a:t>
            </a:r>
            <a:endParaRPr sz="20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rPr lang="en" sz="2000">
                <a:solidFill>
                  <a:schemeClr val="dk1"/>
                </a:solidFill>
              </a:rPr>
              <a:t>However…</a:t>
            </a:r>
            <a:br>
              <a:rPr lang="en" sz="2000">
                <a:solidFill>
                  <a:schemeClr val="dk1"/>
                </a:solidFill>
              </a:rPr>
            </a:br>
            <a:endParaRPr sz="2000">
              <a:solidFill>
                <a:schemeClr val="dk1"/>
              </a:solidFill>
            </a:endParaRPr>
          </a:p>
        </p:txBody>
      </p:sp>
      <p:pic>
        <p:nvPicPr>
          <p:cNvPr id="317" name="Google Shape;317;p46"/>
          <p:cNvPicPr preferRelativeResize="0"/>
          <p:nvPr/>
        </p:nvPicPr>
        <p:blipFill rotWithShape="1">
          <a:blip r:embed="rId3">
            <a:alphaModFix/>
          </a:blip>
          <a:srcRect b="0" l="41006" r="0" t="0"/>
          <a:stretch/>
        </p:blipFill>
        <p:spPr>
          <a:xfrm>
            <a:off x="3869120" y="63200"/>
            <a:ext cx="4611076" cy="5017099"/>
          </a:xfrm>
          <a:prstGeom prst="rect">
            <a:avLst/>
          </a:prstGeom>
          <a:noFill/>
          <a:ln>
            <a:noFill/>
          </a:ln>
        </p:spPr>
      </p:pic>
      <p:sp>
        <p:nvSpPr>
          <p:cNvPr id="318" name="Google Shape;318;p46"/>
          <p:cNvSpPr/>
          <p:nvPr/>
        </p:nvSpPr>
        <p:spPr>
          <a:xfrm>
            <a:off x="3878150" y="67100"/>
            <a:ext cx="4602000" cy="1699800"/>
          </a:xfrm>
          <a:prstGeom prst="rect">
            <a:avLst/>
          </a:prstGeom>
          <a:noFill/>
          <a:ln cap="flat" cmpd="sng" w="19050">
            <a:solidFill>
              <a:schemeClr val="dk1"/>
            </a:solidFill>
            <a:prstDash val="dash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2" name="Shape 3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" name="Google Shape;323;p47"/>
          <p:cNvSpPr txBox="1"/>
          <p:nvPr>
            <p:ph type="title"/>
          </p:nvPr>
        </p:nvSpPr>
        <p:spPr>
          <a:xfrm>
            <a:off x="311700" y="445025"/>
            <a:ext cx="8520600" cy="623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User Interface</a:t>
            </a:r>
            <a:endParaRPr/>
          </a:p>
        </p:txBody>
      </p:sp>
      <p:sp>
        <p:nvSpPr>
          <p:cNvPr id="324" name="Google Shape;324;p47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AutoNum type="arabicPeriod"/>
            </a:pPr>
            <a:r>
              <a:rPr lang="en" sz="2400">
                <a:solidFill>
                  <a:schemeClr val="dk1"/>
                </a:solidFill>
              </a:rPr>
              <a:t>Plug it in</a:t>
            </a:r>
            <a:endParaRPr sz="2400">
              <a:solidFill>
                <a:schemeClr val="dk1"/>
              </a:solidFill>
            </a:endParaRPr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AutoNum type="arabicPeriod"/>
            </a:pPr>
            <a:r>
              <a:rPr lang="en" sz="2400">
                <a:solidFill>
                  <a:schemeClr val="dk1"/>
                </a:solidFill>
              </a:rPr>
              <a:t>Download the basic code</a:t>
            </a:r>
            <a:endParaRPr sz="2400">
              <a:solidFill>
                <a:schemeClr val="dk1"/>
              </a:solidFill>
            </a:endParaRPr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AutoNum type="arabicPeriod"/>
            </a:pPr>
            <a:r>
              <a:rPr lang="en" sz="2400">
                <a:solidFill>
                  <a:schemeClr val="dk1"/>
                </a:solidFill>
              </a:rPr>
              <a:t>Modify to your needs</a:t>
            </a:r>
            <a:endParaRPr sz="2400"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8" name="Shape 3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" name="Google Shape;329;p48"/>
          <p:cNvSpPr txBox="1"/>
          <p:nvPr>
            <p:ph type="title"/>
          </p:nvPr>
        </p:nvSpPr>
        <p:spPr>
          <a:xfrm>
            <a:off x="311700" y="445025"/>
            <a:ext cx="8520600" cy="623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Features and Specifications</a:t>
            </a:r>
            <a:endParaRPr/>
          </a:p>
        </p:txBody>
      </p:sp>
      <p:sp>
        <p:nvSpPr>
          <p:cNvPr id="330" name="Google Shape;330;p48"/>
          <p:cNvSpPr txBox="1"/>
          <p:nvPr>
            <p:ph idx="1" type="body"/>
          </p:nvPr>
        </p:nvSpPr>
        <p:spPr>
          <a:xfrm>
            <a:off x="311700" y="1714500"/>
            <a:ext cx="3769200" cy="2854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</a:pPr>
            <a:r>
              <a:rPr lang="en">
                <a:solidFill>
                  <a:schemeClr val="dk1"/>
                </a:solidFill>
              </a:rPr>
              <a:t>Small</a:t>
            </a:r>
            <a:endParaRPr>
              <a:solidFill>
                <a:schemeClr val="dk1"/>
              </a:solidFill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</a:pPr>
            <a:r>
              <a:rPr lang="en">
                <a:solidFill>
                  <a:schemeClr val="dk1"/>
                </a:solidFill>
              </a:rPr>
              <a:t>Multi-use</a:t>
            </a:r>
            <a:endParaRPr>
              <a:solidFill>
                <a:schemeClr val="dk1"/>
              </a:solidFill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</a:pPr>
            <a:r>
              <a:rPr lang="en">
                <a:solidFill>
                  <a:schemeClr val="dk1"/>
                </a:solidFill>
              </a:rPr>
              <a:t>Cheap</a:t>
            </a:r>
            <a:endParaRPr>
              <a:solidFill>
                <a:schemeClr val="dk1"/>
              </a:solidFill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</a:pPr>
            <a:r>
              <a:rPr lang="en">
                <a:solidFill>
                  <a:schemeClr val="dk1"/>
                </a:solidFill>
              </a:rPr>
              <a:t>Energy </a:t>
            </a:r>
            <a:r>
              <a:rPr lang="en">
                <a:solidFill>
                  <a:schemeClr val="dk1"/>
                </a:solidFill>
              </a:rPr>
              <a:t>efficient</a:t>
            </a:r>
            <a:endParaRPr>
              <a:solidFill>
                <a:schemeClr val="dk1"/>
              </a:solidFill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</a:pPr>
            <a:r>
              <a:rPr lang="en">
                <a:solidFill>
                  <a:schemeClr val="dk1"/>
                </a:solidFill>
              </a:rPr>
              <a:t>Preselected Pins</a:t>
            </a:r>
            <a:endParaRPr>
              <a:solidFill>
                <a:schemeClr val="dk1"/>
              </a:solidFill>
            </a:endParaRPr>
          </a:p>
        </p:txBody>
      </p:sp>
      <p:sp>
        <p:nvSpPr>
          <p:cNvPr id="331" name="Google Shape;331;p48"/>
          <p:cNvSpPr txBox="1"/>
          <p:nvPr>
            <p:ph idx="1" type="body"/>
          </p:nvPr>
        </p:nvSpPr>
        <p:spPr>
          <a:xfrm>
            <a:off x="4731025" y="1714375"/>
            <a:ext cx="3769200" cy="2854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</a:pPr>
            <a:r>
              <a:rPr lang="en">
                <a:solidFill>
                  <a:schemeClr val="dk1"/>
                </a:solidFill>
              </a:rPr>
              <a:t>5V Power </a:t>
            </a:r>
            <a:r>
              <a:rPr lang="en">
                <a:solidFill>
                  <a:schemeClr val="dk1"/>
                </a:solidFill>
              </a:rPr>
              <a:t>source</a:t>
            </a:r>
            <a:endParaRPr>
              <a:solidFill>
                <a:schemeClr val="dk1"/>
              </a:solidFill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</a:pPr>
            <a:r>
              <a:rPr lang="en">
                <a:solidFill>
                  <a:schemeClr val="dk1"/>
                </a:solidFill>
              </a:rPr>
              <a:t>Effective maximum range 150cm</a:t>
            </a:r>
            <a:endParaRPr>
              <a:solidFill>
                <a:schemeClr val="dk1"/>
              </a:solidFill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</a:pPr>
            <a:r>
              <a:rPr lang="en">
                <a:solidFill>
                  <a:schemeClr val="dk1"/>
                </a:solidFill>
              </a:rPr>
              <a:t>Effective minimum range of 16cm</a:t>
            </a:r>
            <a:endParaRPr>
              <a:solidFill>
                <a:schemeClr val="dk1"/>
              </a:solidFill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</a:pPr>
            <a:r>
              <a:rPr lang="en">
                <a:solidFill>
                  <a:schemeClr val="dk1"/>
                </a:solidFill>
              </a:rPr>
              <a:t>6.35cm x 5.08cm</a:t>
            </a:r>
            <a:endParaRPr>
              <a:solidFill>
                <a:schemeClr val="dk1"/>
              </a:solidFill>
            </a:endParaRPr>
          </a:p>
        </p:txBody>
      </p:sp>
      <p:sp>
        <p:nvSpPr>
          <p:cNvPr id="332" name="Google Shape;332;p48"/>
          <p:cNvSpPr txBox="1"/>
          <p:nvPr/>
        </p:nvSpPr>
        <p:spPr>
          <a:xfrm>
            <a:off x="1297950" y="1124813"/>
            <a:ext cx="17967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1"/>
                </a:solidFill>
              </a:rPr>
              <a:t>Features</a:t>
            </a:r>
            <a:endParaRPr sz="1800">
              <a:solidFill>
                <a:schemeClr val="dk1"/>
              </a:solidFill>
            </a:endParaRPr>
          </a:p>
        </p:txBody>
      </p:sp>
      <p:sp>
        <p:nvSpPr>
          <p:cNvPr id="333" name="Google Shape;333;p48"/>
          <p:cNvSpPr txBox="1"/>
          <p:nvPr/>
        </p:nvSpPr>
        <p:spPr>
          <a:xfrm>
            <a:off x="5717275" y="1124813"/>
            <a:ext cx="17967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1"/>
                </a:solidFill>
              </a:rPr>
              <a:t>Specifications</a:t>
            </a:r>
            <a:endParaRPr sz="1800"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37" name="Shape 3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" name="Google Shape;338;p49"/>
          <p:cNvSpPr txBox="1"/>
          <p:nvPr>
            <p:ph type="title"/>
          </p:nvPr>
        </p:nvSpPr>
        <p:spPr>
          <a:xfrm>
            <a:off x="311700" y="445025"/>
            <a:ext cx="8520600" cy="623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Speed Bumps</a:t>
            </a:r>
            <a:endParaRPr/>
          </a:p>
        </p:txBody>
      </p:sp>
      <p:sp>
        <p:nvSpPr>
          <p:cNvPr id="339" name="Google Shape;339;p49"/>
          <p:cNvSpPr txBox="1"/>
          <p:nvPr>
            <p:ph idx="1" type="body"/>
          </p:nvPr>
        </p:nvSpPr>
        <p:spPr>
          <a:xfrm>
            <a:off x="2013450" y="1246125"/>
            <a:ext cx="5304600" cy="1200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AutoNum type="arabicPeriod"/>
            </a:pPr>
            <a:r>
              <a:rPr lang="en" sz="2000">
                <a:solidFill>
                  <a:schemeClr val="dk1"/>
                </a:solidFill>
              </a:rPr>
              <a:t>TDC1000-Q1</a:t>
            </a:r>
            <a:endParaRPr sz="2000">
              <a:solidFill>
                <a:schemeClr val="dk1"/>
              </a:solidFill>
            </a:endParaRPr>
          </a:p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AutoNum type="arabicPeriod"/>
            </a:pPr>
            <a:r>
              <a:rPr lang="en" sz="2000">
                <a:solidFill>
                  <a:schemeClr val="dk1"/>
                </a:solidFill>
              </a:rPr>
              <a:t>Ripple Voltage From MAX232</a:t>
            </a:r>
            <a:endParaRPr sz="2000">
              <a:solidFill>
                <a:schemeClr val="dk1"/>
              </a:solidFill>
            </a:endParaRPr>
          </a:p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AutoNum type="arabicPeriod"/>
            </a:pPr>
            <a:r>
              <a:rPr lang="en" sz="2000">
                <a:solidFill>
                  <a:schemeClr val="dk1"/>
                </a:solidFill>
              </a:rPr>
              <a:t>TIM14 in the STM32 Microcontroller</a:t>
            </a:r>
            <a:endParaRPr sz="2000">
              <a:solidFill>
                <a:schemeClr val="dk1"/>
              </a:solidFill>
            </a:endParaRPr>
          </a:p>
        </p:txBody>
      </p:sp>
      <p:pic>
        <p:nvPicPr>
          <p:cNvPr id="340" name="Google Shape;340;p4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045252" y="2606650"/>
            <a:ext cx="3143250" cy="21907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44" name="Shape 3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" name="Google Shape;345;p50"/>
          <p:cNvSpPr txBox="1"/>
          <p:nvPr>
            <p:ph type="ctrTitle"/>
          </p:nvPr>
        </p:nvSpPr>
        <p:spPr>
          <a:xfrm>
            <a:off x="485875" y="264475"/>
            <a:ext cx="8183700" cy="1473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Environmental</a:t>
            </a:r>
            <a:r>
              <a:rPr lang="en"/>
              <a:t>, Ethical, and Social Impact</a:t>
            </a:r>
            <a:endParaRPr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349" name="Shape 3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0" name="Google Shape;350;p51"/>
          <p:cNvSpPr txBox="1"/>
          <p:nvPr>
            <p:ph type="title"/>
          </p:nvPr>
        </p:nvSpPr>
        <p:spPr>
          <a:xfrm>
            <a:off x="311700" y="445025"/>
            <a:ext cx="8520600" cy="623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highlight>
                  <a:schemeClr val="lt1"/>
                </a:highlight>
              </a:rPr>
              <a:t>Environmental Impact</a:t>
            </a:r>
            <a:endParaRPr>
              <a:highlight>
                <a:schemeClr val="lt1"/>
              </a:highlight>
            </a:endParaRPr>
          </a:p>
        </p:txBody>
      </p:sp>
      <p:sp>
        <p:nvSpPr>
          <p:cNvPr id="351" name="Google Shape;351;p5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chemeClr val="dk1"/>
                </a:solidFill>
                <a:highlight>
                  <a:schemeClr val="lt1"/>
                </a:highlight>
              </a:rPr>
              <a:t>Energy Efficiency:</a:t>
            </a:r>
            <a:r>
              <a:rPr lang="en">
                <a:solidFill>
                  <a:schemeClr val="dk1"/>
                </a:solidFill>
                <a:highlight>
                  <a:schemeClr val="lt1"/>
                </a:highlight>
              </a:rPr>
              <a:t> Helps in automation systems (e.g., lighting, HVAC), reducing energy use.</a:t>
            </a:r>
            <a:br>
              <a:rPr lang="en">
                <a:solidFill>
                  <a:schemeClr val="dk1"/>
                </a:solidFill>
                <a:highlight>
                  <a:schemeClr val="lt1"/>
                </a:highlight>
              </a:rPr>
            </a:br>
            <a:endParaRPr>
              <a:solidFill>
                <a:schemeClr val="dk1"/>
              </a:solidFill>
              <a:highlight>
                <a:schemeClr val="lt1"/>
              </a:highlight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b="1" lang="en">
                <a:solidFill>
                  <a:schemeClr val="dk1"/>
                </a:solidFill>
                <a:highlight>
                  <a:schemeClr val="lt1"/>
                </a:highlight>
              </a:rPr>
              <a:t>Waste Reduction:</a:t>
            </a:r>
            <a:r>
              <a:rPr lang="en">
                <a:solidFill>
                  <a:schemeClr val="dk1"/>
                </a:solidFill>
                <a:highlight>
                  <a:schemeClr val="lt1"/>
                </a:highlight>
              </a:rPr>
              <a:t> In manufacturing, sensors help minimize material waste by improving precision.</a:t>
            </a:r>
            <a:br>
              <a:rPr lang="en">
                <a:solidFill>
                  <a:schemeClr val="dk1"/>
                </a:solidFill>
                <a:highlight>
                  <a:schemeClr val="lt1"/>
                </a:highlight>
              </a:rPr>
            </a:br>
            <a:endParaRPr>
              <a:solidFill>
                <a:schemeClr val="dk1"/>
              </a:solidFill>
              <a:highlight>
                <a:schemeClr val="lt1"/>
              </a:highlight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b="1" lang="en">
                <a:solidFill>
                  <a:schemeClr val="dk1"/>
                </a:solidFill>
                <a:highlight>
                  <a:schemeClr val="lt1"/>
                </a:highlight>
              </a:rPr>
              <a:t>Low Power Consumption:</a:t>
            </a:r>
            <a:r>
              <a:rPr lang="en">
                <a:solidFill>
                  <a:schemeClr val="dk1"/>
                </a:solidFill>
                <a:highlight>
                  <a:schemeClr val="lt1"/>
                </a:highlight>
              </a:rPr>
              <a:t> Most ultrasonic sensors use minimal electricity.</a:t>
            </a:r>
            <a:endParaRPr sz="1100">
              <a:solidFill>
                <a:schemeClr val="dk1"/>
              </a:solidFill>
              <a:highlight>
                <a:schemeClr val="lt1"/>
              </a:highlight>
            </a:endParaRPr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6"/>
          <p:cNvSpPr txBox="1"/>
          <p:nvPr>
            <p:ph type="title"/>
          </p:nvPr>
        </p:nvSpPr>
        <p:spPr>
          <a:xfrm>
            <a:off x="311700" y="445025"/>
            <a:ext cx="8520600" cy="623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Uses</a:t>
            </a:r>
            <a:endParaRPr/>
          </a:p>
        </p:txBody>
      </p:sp>
      <p:pic>
        <p:nvPicPr>
          <p:cNvPr id="76" name="Google Shape;76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048038" y="870387"/>
            <a:ext cx="3359675" cy="3359675"/>
          </a:xfrm>
          <a:prstGeom prst="rect">
            <a:avLst/>
          </a:prstGeom>
          <a:noFill/>
          <a:ln>
            <a:noFill/>
          </a:ln>
        </p:spPr>
      </p:pic>
      <p:sp>
        <p:nvSpPr>
          <p:cNvPr id="77" name="Google Shape;77;p16"/>
          <p:cNvSpPr txBox="1"/>
          <p:nvPr/>
        </p:nvSpPr>
        <p:spPr>
          <a:xfrm>
            <a:off x="311700" y="1555788"/>
            <a:ext cx="3989700" cy="203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Char char="●"/>
            </a:pPr>
            <a:r>
              <a:rPr lang="en" sz="2000">
                <a:solidFill>
                  <a:schemeClr val="dk1"/>
                </a:solidFill>
              </a:rPr>
              <a:t>Liquid level</a:t>
            </a:r>
            <a:endParaRPr sz="2000">
              <a:solidFill>
                <a:schemeClr val="dk1"/>
              </a:solidFill>
            </a:endParaRPr>
          </a:p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Char char="●"/>
            </a:pPr>
            <a:r>
              <a:rPr lang="en" sz="2000">
                <a:solidFill>
                  <a:schemeClr val="dk1"/>
                </a:solidFill>
              </a:rPr>
              <a:t>Thru beam detecting</a:t>
            </a:r>
            <a:endParaRPr sz="2000">
              <a:solidFill>
                <a:schemeClr val="dk1"/>
              </a:solidFill>
            </a:endParaRPr>
          </a:p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Char char="●"/>
            </a:pPr>
            <a:r>
              <a:rPr lang="en" sz="2000">
                <a:solidFill>
                  <a:schemeClr val="dk1"/>
                </a:solidFill>
              </a:rPr>
              <a:t>Manufacturing automation</a:t>
            </a:r>
            <a:endParaRPr sz="2000">
              <a:solidFill>
                <a:schemeClr val="dk1"/>
              </a:solidFill>
            </a:endParaRPr>
          </a:p>
          <a:p>
            <a:pPr indent="-355600" lvl="1" marL="9144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Char char="○"/>
            </a:pPr>
            <a:r>
              <a:rPr lang="en" sz="2000">
                <a:solidFill>
                  <a:schemeClr val="dk1"/>
                </a:solidFill>
              </a:rPr>
              <a:t>Stack height</a:t>
            </a:r>
            <a:endParaRPr sz="2000">
              <a:solidFill>
                <a:schemeClr val="dk1"/>
              </a:solidFill>
            </a:endParaRPr>
          </a:p>
          <a:p>
            <a:pPr indent="-355600" lvl="1" marL="9144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Char char="○"/>
            </a:pPr>
            <a:r>
              <a:rPr lang="en" sz="2000">
                <a:solidFill>
                  <a:schemeClr val="dk1"/>
                </a:solidFill>
              </a:rPr>
              <a:t>Line position</a:t>
            </a:r>
            <a:endParaRPr sz="2000">
              <a:solidFill>
                <a:schemeClr val="dk1"/>
              </a:solidFill>
            </a:endParaRPr>
          </a:p>
          <a:p>
            <a:pPr indent="-355600" lvl="1" marL="9144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Char char="○"/>
            </a:pPr>
            <a:r>
              <a:rPr lang="en" sz="2000">
                <a:solidFill>
                  <a:schemeClr val="dk1"/>
                </a:solidFill>
              </a:rPr>
              <a:t>etc.</a:t>
            </a:r>
            <a:endParaRPr sz="2000"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355" name="Shape 3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" name="Google Shape;356;p52"/>
          <p:cNvSpPr txBox="1"/>
          <p:nvPr>
            <p:ph type="title"/>
          </p:nvPr>
        </p:nvSpPr>
        <p:spPr>
          <a:xfrm>
            <a:off x="311700" y="445025"/>
            <a:ext cx="8520600" cy="623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highlight>
                  <a:schemeClr val="lt1"/>
                </a:highlight>
              </a:rPr>
              <a:t>Ethical Impact</a:t>
            </a:r>
            <a:endParaRPr>
              <a:highlight>
                <a:schemeClr val="lt1"/>
              </a:highlight>
            </a:endParaRPr>
          </a:p>
        </p:txBody>
      </p:sp>
      <p:sp>
        <p:nvSpPr>
          <p:cNvPr id="357" name="Google Shape;357;p52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chemeClr val="dk1"/>
                </a:solidFill>
                <a:highlight>
                  <a:schemeClr val="lt1"/>
                </a:highlight>
              </a:rPr>
              <a:t>Enhanced Safety: </a:t>
            </a:r>
            <a:r>
              <a:rPr lang="en">
                <a:solidFill>
                  <a:schemeClr val="dk1"/>
                </a:solidFill>
                <a:highlight>
                  <a:schemeClr val="lt1"/>
                </a:highlight>
              </a:rPr>
              <a:t>Used in vehicles to prevent collisions or in smart canes for visually impaired people, promoting wellbeing and equity.</a:t>
            </a:r>
            <a:br>
              <a:rPr lang="en">
                <a:solidFill>
                  <a:schemeClr val="dk1"/>
                </a:solidFill>
                <a:highlight>
                  <a:schemeClr val="lt1"/>
                </a:highlight>
              </a:rPr>
            </a:br>
            <a:endParaRPr>
              <a:solidFill>
                <a:schemeClr val="dk1"/>
              </a:solidFill>
              <a:highlight>
                <a:schemeClr val="lt1"/>
              </a:highlight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b="1" lang="en">
                <a:solidFill>
                  <a:schemeClr val="dk1"/>
                </a:solidFill>
                <a:highlight>
                  <a:schemeClr val="lt1"/>
                </a:highlight>
              </a:rPr>
              <a:t>Automation of Dangerous Tasks:</a:t>
            </a:r>
            <a:r>
              <a:rPr lang="en">
                <a:solidFill>
                  <a:schemeClr val="dk1"/>
                </a:solidFill>
                <a:highlight>
                  <a:schemeClr val="lt1"/>
                </a:highlight>
              </a:rPr>
              <a:t> Sensors can reduce human exposure to hazardous environments.</a:t>
            </a:r>
            <a:endParaRPr>
              <a:solidFill>
                <a:schemeClr val="dk1"/>
              </a:solidFill>
              <a:highlight>
                <a:schemeClr val="lt1"/>
              </a:highlight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361" name="Shape 3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Google Shape;362;p53"/>
          <p:cNvSpPr txBox="1"/>
          <p:nvPr>
            <p:ph type="title"/>
          </p:nvPr>
        </p:nvSpPr>
        <p:spPr>
          <a:xfrm>
            <a:off x="311700" y="445025"/>
            <a:ext cx="8520600" cy="623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highlight>
                  <a:schemeClr val="lt1"/>
                </a:highlight>
              </a:rPr>
              <a:t>Social Impact</a:t>
            </a:r>
            <a:endParaRPr>
              <a:highlight>
                <a:schemeClr val="lt1"/>
              </a:highlight>
            </a:endParaRPr>
          </a:p>
        </p:txBody>
      </p:sp>
      <p:sp>
        <p:nvSpPr>
          <p:cNvPr id="363" name="Google Shape;363;p53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2500" lnSpcReduction="1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chemeClr val="dk1"/>
                </a:solidFill>
                <a:highlight>
                  <a:schemeClr val="lt1"/>
                </a:highlight>
              </a:rPr>
              <a:t>Accessibility: </a:t>
            </a:r>
            <a:r>
              <a:rPr lang="en">
                <a:solidFill>
                  <a:schemeClr val="dk1"/>
                </a:solidFill>
                <a:highlight>
                  <a:schemeClr val="lt1"/>
                </a:highlight>
              </a:rPr>
              <a:t>Supports assistive technologies (e.g., obstacle detection for the blind).</a:t>
            </a:r>
            <a:br>
              <a:rPr lang="en">
                <a:solidFill>
                  <a:schemeClr val="dk1"/>
                </a:solidFill>
                <a:highlight>
                  <a:schemeClr val="lt1"/>
                </a:highlight>
              </a:rPr>
            </a:br>
            <a:endParaRPr>
              <a:solidFill>
                <a:schemeClr val="dk1"/>
              </a:solidFill>
              <a:highlight>
                <a:schemeClr val="lt1"/>
              </a:highlight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b="1" lang="en">
                <a:solidFill>
                  <a:schemeClr val="dk1"/>
                </a:solidFill>
                <a:highlight>
                  <a:schemeClr val="lt1"/>
                </a:highlight>
              </a:rPr>
              <a:t>Safety:</a:t>
            </a:r>
            <a:r>
              <a:rPr lang="en">
                <a:solidFill>
                  <a:schemeClr val="dk1"/>
                </a:solidFill>
                <a:highlight>
                  <a:schemeClr val="lt1"/>
                </a:highlight>
              </a:rPr>
              <a:t> Widely used in cars for parking assistance and collision avoidance, improving road safety.</a:t>
            </a:r>
            <a:br>
              <a:rPr lang="en">
                <a:solidFill>
                  <a:schemeClr val="dk1"/>
                </a:solidFill>
                <a:highlight>
                  <a:schemeClr val="lt1"/>
                </a:highlight>
              </a:rPr>
            </a:br>
            <a:endParaRPr>
              <a:solidFill>
                <a:schemeClr val="dk1"/>
              </a:solidFill>
              <a:highlight>
                <a:schemeClr val="lt1"/>
              </a:highlight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b="1" lang="en">
                <a:solidFill>
                  <a:schemeClr val="dk1"/>
                </a:solidFill>
                <a:highlight>
                  <a:schemeClr val="lt1"/>
                </a:highlight>
              </a:rPr>
              <a:t>Smart Cities:</a:t>
            </a:r>
            <a:r>
              <a:rPr lang="en">
                <a:solidFill>
                  <a:schemeClr val="dk1"/>
                </a:solidFill>
                <a:highlight>
                  <a:schemeClr val="lt1"/>
                </a:highlight>
              </a:rPr>
              <a:t> Contributes to smarter infrastructure (e.g., automated parking, traffic control).</a:t>
            </a:r>
            <a:endParaRPr>
              <a:solidFill>
                <a:schemeClr val="dk1"/>
              </a:solidFill>
              <a:highlight>
                <a:schemeClr val="lt1"/>
              </a:highlight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67" name="Shape 3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" name="Google Shape;368;p54"/>
          <p:cNvSpPr txBox="1"/>
          <p:nvPr>
            <p:ph type="ctrTitle"/>
          </p:nvPr>
        </p:nvSpPr>
        <p:spPr>
          <a:xfrm>
            <a:off x="485875" y="264475"/>
            <a:ext cx="8183700" cy="1473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Questions?</a:t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17"/>
          <p:cNvSpPr txBox="1"/>
          <p:nvPr>
            <p:ph type="title"/>
          </p:nvPr>
        </p:nvSpPr>
        <p:spPr>
          <a:xfrm>
            <a:off x="158475" y="244015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Transducer</a:t>
            </a:r>
            <a:endParaRPr/>
          </a:p>
        </p:txBody>
      </p:sp>
      <p:pic>
        <p:nvPicPr>
          <p:cNvPr id="83" name="Google Shape;83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606425" y="2957350"/>
            <a:ext cx="1656399" cy="1656399"/>
          </a:xfrm>
          <a:prstGeom prst="rect">
            <a:avLst/>
          </a:prstGeom>
          <a:noFill/>
          <a:ln>
            <a:noFill/>
          </a:ln>
        </p:spPr>
      </p:pic>
      <p:pic>
        <p:nvPicPr>
          <p:cNvPr id="84" name="Google Shape;84;p17" title="20250430_114630.jpg"/>
          <p:cNvPicPr preferRelativeResize="0"/>
          <p:nvPr/>
        </p:nvPicPr>
        <p:blipFill rotWithShape="1">
          <a:blip r:embed="rId4">
            <a:alphaModFix/>
          </a:blip>
          <a:srcRect b="20253" l="9381" r="3191" t="13687"/>
          <a:stretch/>
        </p:blipFill>
        <p:spPr>
          <a:xfrm>
            <a:off x="4390950" y="2495650"/>
            <a:ext cx="4619049" cy="2617801"/>
          </a:xfrm>
          <a:prstGeom prst="rect">
            <a:avLst/>
          </a:prstGeom>
          <a:noFill/>
          <a:ln>
            <a:noFill/>
          </a:ln>
        </p:spPr>
      </p:pic>
      <p:pic>
        <p:nvPicPr>
          <p:cNvPr id="85" name="Google Shape;85;p17" title="20250430_114641.jpg"/>
          <p:cNvPicPr preferRelativeResize="0"/>
          <p:nvPr/>
        </p:nvPicPr>
        <p:blipFill rotWithShape="1">
          <a:blip r:embed="rId5">
            <a:alphaModFix/>
          </a:blip>
          <a:srcRect b="15080" l="2581" r="0" t="11750"/>
          <a:stretch/>
        </p:blipFill>
        <p:spPr>
          <a:xfrm>
            <a:off x="1646875" y="287675"/>
            <a:ext cx="3661025" cy="2085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6" name="Google Shape;86;p17" title="20250430_114650.jpg"/>
          <p:cNvPicPr preferRelativeResize="0"/>
          <p:nvPr/>
        </p:nvPicPr>
        <p:blipFill rotWithShape="1">
          <a:blip r:embed="rId6">
            <a:alphaModFix/>
          </a:blip>
          <a:srcRect b="13409" l="3573" r="2626" t="15340"/>
          <a:stretch/>
        </p:blipFill>
        <p:spPr>
          <a:xfrm>
            <a:off x="5348975" y="287687"/>
            <a:ext cx="3661025" cy="2085800"/>
          </a:xfrm>
          <a:prstGeom prst="rect">
            <a:avLst/>
          </a:prstGeom>
          <a:noFill/>
          <a:ln>
            <a:noFill/>
          </a:ln>
        </p:spPr>
      </p:pic>
      <p:sp>
        <p:nvSpPr>
          <p:cNvPr id="87" name="Google Shape;87;p17"/>
          <p:cNvSpPr txBox="1"/>
          <p:nvPr/>
        </p:nvSpPr>
        <p:spPr>
          <a:xfrm>
            <a:off x="6152963" y="2495650"/>
            <a:ext cx="1095000" cy="4617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lt1"/>
                </a:solidFill>
              </a:rPr>
              <a:t>40kHz</a:t>
            </a:r>
            <a:endParaRPr sz="1800">
              <a:solidFill>
                <a:schemeClr val="lt1"/>
              </a:solidFill>
            </a:endParaRPr>
          </a:p>
        </p:txBody>
      </p:sp>
      <p:sp>
        <p:nvSpPr>
          <p:cNvPr id="88" name="Google Shape;88;p17"/>
          <p:cNvSpPr txBox="1"/>
          <p:nvPr/>
        </p:nvSpPr>
        <p:spPr>
          <a:xfrm>
            <a:off x="2929888" y="287675"/>
            <a:ext cx="1095000" cy="4617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lt1"/>
                </a:solidFill>
              </a:rPr>
              <a:t>3</a:t>
            </a:r>
            <a:r>
              <a:rPr lang="en" sz="1800">
                <a:solidFill>
                  <a:schemeClr val="lt1"/>
                </a:solidFill>
              </a:rPr>
              <a:t>9kHz</a:t>
            </a:r>
            <a:endParaRPr sz="1800">
              <a:solidFill>
                <a:schemeClr val="lt1"/>
              </a:solidFill>
            </a:endParaRPr>
          </a:p>
        </p:txBody>
      </p:sp>
      <p:sp>
        <p:nvSpPr>
          <p:cNvPr id="89" name="Google Shape;89;p17"/>
          <p:cNvSpPr txBox="1"/>
          <p:nvPr/>
        </p:nvSpPr>
        <p:spPr>
          <a:xfrm>
            <a:off x="6631988" y="287675"/>
            <a:ext cx="1095000" cy="4617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lt1"/>
                </a:solidFill>
              </a:rPr>
              <a:t>41kHz</a:t>
            </a:r>
            <a:endParaRPr sz="1800">
              <a:solidFill>
                <a:schemeClr val="lt1"/>
              </a:solidFill>
            </a:endParaRPr>
          </a:p>
        </p:txBody>
      </p:sp>
      <p:pic>
        <p:nvPicPr>
          <p:cNvPr id="90" name="Google Shape;90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8475" y="2957350"/>
            <a:ext cx="1656399" cy="16563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18"/>
          <p:cNvSpPr txBox="1"/>
          <p:nvPr>
            <p:ph type="ctrTitle"/>
          </p:nvPr>
        </p:nvSpPr>
        <p:spPr>
          <a:xfrm>
            <a:off x="485875" y="264475"/>
            <a:ext cx="8183700" cy="1473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Original Circuit (HCS04)</a:t>
            </a: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19"/>
          <p:cNvSpPr txBox="1"/>
          <p:nvPr>
            <p:ph type="title"/>
          </p:nvPr>
        </p:nvSpPr>
        <p:spPr>
          <a:xfrm>
            <a:off x="311700" y="445025"/>
            <a:ext cx="8520600" cy="623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Full Original Circuit</a:t>
            </a:r>
            <a:endParaRPr/>
          </a:p>
        </p:txBody>
      </p:sp>
      <p:pic>
        <p:nvPicPr>
          <p:cNvPr id="101" name="Google Shape;101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241388" y="1017725"/>
            <a:ext cx="6661218" cy="38209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20"/>
          <p:cNvSpPr txBox="1"/>
          <p:nvPr>
            <p:ph type="title"/>
          </p:nvPr>
        </p:nvSpPr>
        <p:spPr>
          <a:xfrm>
            <a:off x="311700" y="445025"/>
            <a:ext cx="8520600" cy="623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Microcontroller</a:t>
            </a:r>
            <a:endParaRPr/>
          </a:p>
        </p:txBody>
      </p:sp>
      <p:pic>
        <p:nvPicPr>
          <p:cNvPr id="107" name="Google Shape;107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059325" y="1042263"/>
            <a:ext cx="5025346" cy="38209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8" name="Google Shape;108;p20"/>
          <p:cNvPicPr preferRelativeResize="0"/>
          <p:nvPr/>
        </p:nvPicPr>
        <p:blipFill rotWithShape="1">
          <a:blip r:embed="rId4">
            <a:alphaModFix/>
          </a:blip>
          <a:srcRect b="2763" l="891" r="1184" t="1606"/>
          <a:stretch/>
        </p:blipFill>
        <p:spPr>
          <a:xfrm rot="-5400000">
            <a:off x="-588400" y="2163112"/>
            <a:ext cx="3523451" cy="1579275"/>
          </a:xfrm>
          <a:prstGeom prst="rect">
            <a:avLst/>
          </a:prstGeom>
          <a:noFill/>
          <a:ln>
            <a:noFill/>
          </a:ln>
        </p:spPr>
      </p:pic>
      <p:sp>
        <p:nvSpPr>
          <p:cNvPr id="109" name="Google Shape;109;p20"/>
          <p:cNvSpPr/>
          <p:nvPr/>
        </p:nvSpPr>
        <p:spPr>
          <a:xfrm rot="-5400000">
            <a:off x="638726" y="2404326"/>
            <a:ext cx="1050300" cy="1007100"/>
          </a:xfrm>
          <a:prstGeom prst="ellipse">
            <a:avLst/>
          </a:prstGeom>
          <a:noFill/>
          <a:ln cap="flat" cmpd="sng" w="762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21"/>
          <p:cNvSpPr txBox="1"/>
          <p:nvPr>
            <p:ph type="title"/>
          </p:nvPr>
        </p:nvSpPr>
        <p:spPr>
          <a:xfrm>
            <a:off x="311700" y="445025"/>
            <a:ext cx="8520600" cy="623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Transmitter</a:t>
            </a:r>
            <a:endParaRPr/>
          </a:p>
        </p:txBody>
      </p:sp>
      <p:pic>
        <p:nvPicPr>
          <p:cNvPr id="115" name="Google Shape;115;p21"/>
          <p:cNvPicPr preferRelativeResize="0"/>
          <p:nvPr/>
        </p:nvPicPr>
        <p:blipFill rotWithShape="1">
          <a:blip r:embed="rId3">
            <a:alphaModFix/>
          </a:blip>
          <a:srcRect b="2763" l="891" r="1184" t="1606"/>
          <a:stretch/>
        </p:blipFill>
        <p:spPr>
          <a:xfrm rot="-5400000">
            <a:off x="-588400" y="2163112"/>
            <a:ext cx="3523451" cy="1579275"/>
          </a:xfrm>
          <a:prstGeom prst="rect">
            <a:avLst/>
          </a:prstGeom>
          <a:noFill/>
          <a:ln>
            <a:noFill/>
          </a:ln>
        </p:spPr>
      </p:pic>
      <p:sp>
        <p:nvSpPr>
          <p:cNvPr id="116" name="Google Shape;116;p21"/>
          <p:cNvSpPr/>
          <p:nvPr/>
        </p:nvSpPr>
        <p:spPr>
          <a:xfrm rot="-5400000">
            <a:off x="753188" y="995100"/>
            <a:ext cx="840300" cy="1007100"/>
          </a:xfrm>
          <a:prstGeom prst="ellipse">
            <a:avLst/>
          </a:prstGeom>
          <a:noFill/>
          <a:ln cap="flat" cmpd="sng" w="762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17" name="Google Shape;117;p2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050737" y="402564"/>
            <a:ext cx="3938125" cy="4338375"/>
          </a:xfrm>
          <a:prstGeom prst="rect">
            <a:avLst/>
          </a:prstGeom>
          <a:noFill/>
          <a:ln>
            <a:noFill/>
          </a:ln>
        </p:spPr>
      </p:pic>
      <p:sp>
        <p:nvSpPr>
          <p:cNvPr id="118" name="Google Shape;118;p21"/>
          <p:cNvSpPr/>
          <p:nvPr/>
        </p:nvSpPr>
        <p:spPr>
          <a:xfrm>
            <a:off x="3887300" y="2571750"/>
            <a:ext cx="481200" cy="461400"/>
          </a:xfrm>
          <a:prstGeom prst="ellipse">
            <a:avLst/>
          </a:prstGeom>
          <a:noFill/>
          <a:ln cap="flat" cmpd="sng" w="2857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9" name="Google Shape;119;p21"/>
          <p:cNvSpPr txBox="1"/>
          <p:nvPr/>
        </p:nvSpPr>
        <p:spPr>
          <a:xfrm>
            <a:off x="2417050" y="1567725"/>
            <a:ext cx="1179600" cy="677100"/>
          </a:xfrm>
          <a:prstGeom prst="rect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chemeClr val="dk2"/>
                </a:solidFill>
              </a:rPr>
              <a:t>Inputs from MC</a:t>
            </a:r>
            <a:endParaRPr sz="1600">
              <a:solidFill>
                <a:schemeClr val="dk2"/>
              </a:solidFill>
            </a:endParaRPr>
          </a:p>
        </p:txBody>
      </p:sp>
      <p:cxnSp>
        <p:nvCxnSpPr>
          <p:cNvPr id="120" name="Google Shape;120;p21"/>
          <p:cNvCxnSpPr>
            <a:stCxn id="119" idx="2"/>
            <a:endCxn id="118" idx="1"/>
          </p:cNvCxnSpPr>
          <p:nvPr/>
        </p:nvCxnSpPr>
        <p:spPr>
          <a:xfrm>
            <a:off x="3006850" y="2244825"/>
            <a:ext cx="951000" cy="39450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21" name="Google Shape;121;p21"/>
          <p:cNvSpPr txBox="1"/>
          <p:nvPr/>
        </p:nvSpPr>
        <p:spPr>
          <a:xfrm>
            <a:off x="6587525" y="890625"/>
            <a:ext cx="1787100" cy="677100"/>
          </a:xfrm>
          <a:prstGeom prst="rect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chemeClr val="dk2"/>
                </a:solidFill>
              </a:rPr>
              <a:t>MAX232A has a 5V minimum</a:t>
            </a:r>
            <a:endParaRPr sz="1600">
              <a:solidFill>
                <a:schemeClr val="dk2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Plum">
  <a:themeElements>
    <a:clrScheme name="Plum">
      <a:dk1>
        <a:srgbClr val="611BB8"/>
      </a:dk1>
      <a:lt1>
        <a:srgbClr val="FFFFFF"/>
      </a:lt1>
      <a:dk2>
        <a:srgbClr val="000000"/>
      </a:dk2>
      <a:lt2>
        <a:srgbClr val="7F7F7F"/>
      </a:lt2>
      <a:accent1>
        <a:srgbClr val="333333"/>
      </a:accent1>
      <a:accent2>
        <a:srgbClr val="5E2B97"/>
      </a:accent2>
      <a:accent3>
        <a:srgbClr val="7E57C2"/>
      </a:accent3>
      <a:accent4>
        <a:srgbClr val="C77025"/>
      </a:accent4>
      <a:accent5>
        <a:srgbClr val="009688"/>
      </a:accent5>
      <a:accent6>
        <a:srgbClr val="FFD600"/>
      </a:accent6>
      <a:hlink>
        <a:srgbClr val="009688"/>
      </a:hlink>
      <a:folHlink>
        <a:srgbClr val="009688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