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22" Type="http://schemas.openxmlformats.org/officeDocument/2006/relationships/slide" Target="slides/slide17.xml"/><Relationship Id="rId10" Type="http://schemas.openxmlformats.org/officeDocument/2006/relationships/slide" Target="slides/slide5.xml"/><Relationship Id="rId21" Type="http://schemas.openxmlformats.org/officeDocument/2006/relationships/slide" Target="slides/slide16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33f892906a0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33f892906a0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33fdc28605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33fdc28605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33fdc286055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33fdc286055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33fdc286055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33fdc286055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33fdc286055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33fdc286055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33f892906a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33f892906a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33f892906a0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33f892906a0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32a134e7044_0_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32a134e7044_0_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32a134e7044_0_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32a134e7044_0_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2d855f630bd_0_7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2d855f630bd_0_7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2d855f630bd_0_8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2d855f630bd_0_8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33f892906a0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33f892906a0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32a134e7044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32a134e7044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2a134e7044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2a134e7044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2a134e7044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2a134e7044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32a134e7044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32a134e7044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3f892906a0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33f892906a0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3.gif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1.png"/><Relationship Id="rId4" Type="http://schemas.openxmlformats.org/officeDocument/2006/relationships/image" Target="../media/image16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0.png"/><Relationship Id="rId4" Type="http://schemas.openxmlformats.org/officeDocument/2006/relationships/image" Target="../media/image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2.jpg"/><Relationship Id="rId4" Type="http://schemas.openxmlformats.org/officeDocument/2006/relationships/image" Target="../media/image13.gif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5.png"/><Relationship Id="rId4" Type="http://schemas.openxmlformats.org/officeDocument/2006/relationships/image" Target="../media/image12.jpg"/><Relationship Id="rId5" Type="http://schemas.openxmlformats.org/officeDocument/2006/relationships/image" Target="../media/image19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7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Relationship Id="rId4" Type="http://schemas.openxmlformats.org/officeDocument/2006/relationships/image" Target="../media/image1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8.png"/><Relationship Id="rId4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8.png"/><Relationship Id="rId4" Type="http://schemas.openxmlformats.org/officeDocument/2006/relationships/image" Target="../media/image4.png"/><Relationship Id="rId5" Type="http://schemas.openxmlformats.org/officeDocument/2006/relationships/image" Target="../media/image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wadetristan20.wixsite.com/my-site/reciever" TargetMode="External"/><Relationship Id="rId4" Type="http://schemas.openxmlformats.org/officeDocument/2006/relationships/image" Target="../media/image18.png"/><Relationship Id="rId5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Ultrasonic Distance Sensor</a:t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Presented by Tristan Wade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2"/>
          <p:cNvSpPr txBox="1"/>
          <p:nvPr>
            <p:ph type="title"/>
          </p:nvPr>
        </p:nvSpPr>
        <p:spPr>
          <a:xfrm>
            <a:off x="311700" y="445025"/>
            <a:ext cx="3921900" cy="98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720"/>
              <a:t>TDC1000-Q1 </a:t>
            </a:r>
            <a:endParaRPr sz="272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720"/>
              <a:t>State Machine Diagram</a:t>
            </a:r>
            <a:endParaRPr sz="2720"/>
          </a:p>
        </p:txBody>
      </p:sp>
      <p:pic>
        <p:nvPicPr>
          <p:cNvPr id="134" name="Google Shape;134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83900" y="0"/>
            <a:ext cx="4760109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3"/>
          <p:cNvSpPr txBox="1"/>
          <p:nvPr>
            <p:ph type="title"/>
          </p:nvPr>
        </p:nvSpPr>
        <p:spPr>
          <a:xfrm>
            <a:off x="311700" y="445025"/>
            <a:ext cx="2601900" cy="100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TDC1000-Q1 Schematic</a:t>
            </a:r>
            <a:endParaRPr/>
          </a:p>
        </p:txBody>
      </p:sp>
      <p:pic>
        <p:nvPicPr>
          <p:cNvPr id="140" name="Google Shape;140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13600" y="0"/>
            <a:ext cx="6101428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TDC1000-Q1 Internal Block Diagram</a:t>
            </a:r>
            <a:endParaRPr/>
          </a:p>
        </p:txBody>
      </p:sp>
      <p:pic>
        <p:nvPicPr>
          <p:cNvPr id="146" name="Google Shape;146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96687" y="1017725"/>
            <a:ext cx="6550625" cy="4062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Internals</a:t>
            </a:r>
            <a:endParaRPr/>
          </a:p>
        </p:txBody>
      </p:sp>
      <p:pic>
        <p:nvPicPr>
          <p:cNvPr id="152" name="Google Shape;152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6225" y="1602438"/>
            <a:ext cx="4326424" cy="1938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91350" y="1602437"/>
            <a:ext cx="4326426" cy="1938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6"/>
          <p:cNvSpPr txBox="1"/>
          <p:nvPr>
            <p:ph type="title"/>
          </p:nvPr>
        </p:nvSpPr>
        <p:spPr>
          <a:xfrm>
            <a:off x="4768100" y="1175875"/>
            <a:ext cx="3651000" cy="114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TDC1000-Q1 Bandpass Schematic</a:t>
            </a:r>
            <a:endParaRPr/>
          </a:p>
        </p:txBody>
      </p:sp>
      <p:pic>
        <p:nvPicPr>
          <p:cNvPr id="159" name="Google Shape;159;p26"/>
          <p:cNvPicPr preferRelativeResize="0"/>
          <p:nvPr/>
        </p:nvPicPr>
        <p:blipFill rotWithShape="1">
          <a:blip r:embed="rId3">
            <a:alphaModFix/>
          </a:blip>
          <a:srcRect b="0" l="2561" r="1844" t="0"/>
          <a:stretch/>
        </p:blipFill>
        <p:spPr>
          <a:xfrm>
            <a:off x="83450" y="3411350"/>
            <a:ext cx="6601101" cy="1645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26"/>
          <p:cNvPicPr preferRelativeResize="0"/>
          <p:nvPr/>
        </p:nvPicPr>
        <p:blipFill rotWithShape="1">
          <a:blip r:embed="rId4">
            <a:alphaModFix/>
          </a:blip>
          <a:srcRect b="19697" l="0" r="56242" t="36752"/>
          <a:stretch/>
        </p:blipFill>
        <p:spPr>
          <a:xfrm>
            <a:off x="83450" y="84487"/>
            <a:ext cx="3968094" cy="3329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Google Shape;165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589825"/>
            <a:ext cx="8839200" cy="4464733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27"/>
          <p:cNvSpPr txBox="1"/>
          <p:nvPr/>
        </p:nvSpPr>
        <p:spPr>
          <a:xfrm>
            <a:off x="455025" y="133250"/>
            <a:ext cx="26397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Expected Waveforms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8"/>
          <p:cNvSpPr txBox="1"/>
          <p:nvPr/>
        </p:nvSpPr>
        <p:spPr>
          <a:xfrm>
            <a:off x="455025" y="209450"/>
            <a:ext cx="5136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Experimental</a:t>
            </a:r>
            <a:r>
              <a:rPr lang="en" sz="1800">
                <a:solidFill>
                  <a:schemeClr val="dk2"/>
                </a:solidFill>
              </a:rPr>
              <a:t> Waveforms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172" name="Google Shape;172;p28" title="20250310_091529.jpg"/>
          <p:cNvPicPr preferRelativeResize="0"/>
          <p:nvPr/>
        </p:nvPicPr>
        <p:blipFill rotWithShape="1">
          <a:blip r:embed="rId3">
            <a:alphaModFix/>
          </a:blip>
          <a:srcRect b="14774" l="5347" r="0" t="13607"/>
          <a:stretch/>
        </p:blipFill>
        <p:spPr>
          <a:xfrm>
            <a:off x="185675" y="961575"/>
            <a:ext cx="5674701" cy="3220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28"/>
          <p:cNvPicPr preferRelativeResize="0"/>
          <p:nvPr/>
        </p:nvPicPr>
        <p:blipFill rotWithShape="1">
          <a:blip r:embed="rId4">
            <a:alphaModFix/>
          </a:blip>
          <a:srcRect b="0" l="0" r="49859" t="51662"/>
          <a:stretch/>
        </p:blipFill>
        <p:spPr>
          <a:xfrm>
            <a:off x="6071975" y="961575"/>
            <a:ext cx="2852475" cy="1705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Features and Specifications</a:t>
            </a:r>
            <a:endParaRPr/>
          </a:p>
        </p:txBody>
      </p:sp>
      <p:sp>
        <p:nvSpPr>
          <p:cNvPr id="179" name="Google Shape;179;p29"/>
          <p:cNvSpPr txBox="1"/>
          <p:nvPr>
            <p:ph idx="1" type="body"/>
          </p:nvPr>
        </p:nvSpPr>
        <p:spPr>
          <a:xfrm>
            <a:off x="311700" y="1714500"/>
            <a:ext cx="3769200" cy="285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Small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Multi-use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Multi-object detection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Triangulation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Cheap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Energy </a:t>
            </a:r>
            <a:r>
              <a:rPr lang="en"/>
              <a:t>efficient</a:t>
            </a:r>
            <a:endParaRPr/>
          </a:p>
        </p:txBody>
      </p:sp>
      <p:sp>
        <p:nvSpPr>
          <p:cNvPr id="180" name="Google Shape;180;p29"/>
          <p:cNvSpPr txBox="1"/>
          <p:nvPr>
            <p:ph idx="1" type="body"/>
          </p:nvPr>
        </p:nvSpPr>
        <p:spPr>
          <a:xfrm>
            <a:off x="4731025" y="1714375"/>
            <a:ext cx="3769200" cy="285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5V Power </a:t>
            </a:r>
            <a:r>
              <a:rPr lang="en"/>
              <a:t>source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Effective maximum range of 30 meters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Effective minimum range of 1 centimeter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10cm x 10cm package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Single “eye” functionality</a:t>
            </a:r>
            <a:endParaRPr/>
          </a:p>
        </p:txBody>
      </p:sp>
      <p:sp>
        <p:nvSpPr>
          <p:cNvPr id="181" name="Google Shape;181;p29"/>
          <p:cNvSpPr txBox="1"/>
          <p:nvPr/>
        </p:nvSpPr>
        <p:spPr>
          <a:xfrm>
            <a:off x="1297950" y="1124813"/>
            <a:ext cx="17967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Features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182" name="Google Shape;182;p29"/>
          <p:cNvSpPr txBox="1"/>
          <p:nvPr/>
        </p:nvSpPr>
        <p:spPr>
          <a:xfrm>
            <a:off x="5717275" y="1124813"/>
            <a:ext cx="17967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Specifications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Possible Speed Bumps</a:t>
            </a:r>
            <a:endParaRPr/>
          </a:p>
        </p:txBody>
      </p:sp>
      <p:sp>
        <p:nvSpPr>
          <p:cNvPr id="188" name="Google Shape;188;p30"/>
          <p:cNvSpPr txBox="1"/>
          <p:nvPr>
            <p:ph idx="1" type="body"/>
          </p:nvPr>
        </p:nvSpPr>
        <p:spPr>
          <a:xfrm>
            <a:off x="2013450" y="1246125"/>
            <a:ext cx="5304600" cy="12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en" sz="2000"/>
              <a:t>Coding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en" sz="2000"/>
              <a:t>Figuring out how the TDC1000-Q1 works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en" sz="2000"/>
              <a:t>Switching System</a:t>
            </a:r>
            <a:endParaRPr/>
          </a:p>
        </p:txBody>
      </p:sp>
      <p:pic>
        <p:nvPicPr>
          <p:cNvPr descr="File:Antu netbeans-ide.svg - Wikimedia Commons" id="189" name="Google Shape;189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0825" y="2675126"/>
            <a:ext cx="1668352" cy="166835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ever switch 3A two positions 8x5" id="190" name="Google Shape;190;p30"/>
          <p:cNvPicPr preferRelativeResize="0"/>
          <p:nvPr/>
        </p:nvPicPr>
        <p:blipFill rotWithShape="1">
          <a:blip r:embed="rId4">
            <a:alphaModFix/>
          </a:blip>
          <a:srcRect b="17661" l="29824" r="26908" t="22772"/>
          <a:stretch/>
        </p:blipFill>
        <p:spPr>
          <a:xfrm>
            <a:off x="7014575" y="2451363"/>
            <a:ext cx="1398475" cy="2115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045252" y="2606650"/>
            <a:ext cx="3143250" cy="2190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Background</a:t>
            </a:r>
            <a:endParaRPr/>
          </a:p>
        </p:txBody>
      </p:sp>
      <p:pic>
        <p:nvPicPr>
          <p:cNvPr id="61" name="Google Shape;61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48038" y="870387"/>
            <a:ext cx="3359675" cy="3359675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4"/>
          <p:cNvSpPr txBox="1"/>
          <p:nvPr/>
        </p:nvSpPr>
        <p:spPr>
          <a:xfrm>
            <a:off x="311700" y="1555788"/>
            <a:ext cx="39897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" sz="2000">
                <a:solidFill>
                  <a:schemeClr val="dk1"/>
                </a:solidFill>
              </a:rPr>
              <a:t>Liquid level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" sz="2000">
                <a:solidFill>
                  <a:schemeClr val="dk1"/>
                </a:solidFill>
              </a:rPr>
              <a:t>Thru beam detecting</a:t>
            </a:r>
            <a:endParaRPr sz="2000">
              <a:solidFill>
                <a:schemeClr val="dk1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" sz="2000">
                <a:solidFill>
                  <a:schemeClr val="dk1"/>
                </a:solidFill>
              </a:rPr>
              <a:t>Manufacturing</a:t>
            </a:r>
            <a:r>
              <a:rPr lang="en" sz="2000">
                <a:solidFill>
                  <a:schemeClr val="dk1"/>
                </a:solidFill>
              </a:rPr>
              <a:t> automation</a:t>
            </a:r>
            <a:endParaRPr sz="2000">
              <a:solidFill>
                <a:schemeClr val="dk1"/>
              </a:solidFill>
            </a:endParaRPr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○"/>
            </a:pPr>
            <a:r>
              <a:rPr lang="en" sz="2000">
                <a:solidFill>
                  <a:schemeClr val="dk1"/>
                </a:solidFill>
              </a:rPr>
              <a:t>Stack </a:t>
            </a:r>
            <a:r>
              <a:rPr lang="en" sz="2000">
                <a:solidFill>
                  <a:schemeClr val="dk1"/>
                </a:solidFill>
              </a:rPr>
              <a:t>height</a:t>
            </a:r>
            <a:endParaRPr sz="2000">
              <a:solidFill>
                <a:schemeClr val="dk1"/>
              </a:solidFill>
            </a:endParaRPr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○"/>
            </a:pPr>
            <a:r>
              <a:rPr lang="en" sz="2000">
                <a:solidFill>
                  <a:schemeClr val="dk1"/>
                </a:solidFill>
              </a:rPr>
              <a:t>Line position</a:t>
            </a:r>
            <a:endParaRPr sz="2000">
              <a:solidFill>
                <a:schemeClr val="dk1"/>
              </a:solidFill>
            </a:endParaRPr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○"/>
            </a:pPr>
            <a:r>
              <a:rPr lang="en" sz="2000">
                <a:solidFill>
                  <a:schemeClr val="dk1"/>
                </a:solidFill>
              </a:rPr>
              <a:t>etc.</a:t>
            </a:r>
            <a:endParaRPr sz="20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Block Diagram</a:t>
            </a:r>
            <a:endParaRPr/>
          </a:p>
        </p:txBody>
      </p:sp>
      <p:pic>
        <p:nvPicPr>
          <p:cNvPr id="68" name="Google Shape;68;p15" title="2nd Ultrasonic Block Diagram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11025" y="171525"/>
            <a:ext cx="6400601" cy="4800451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5"/>
          <p:cNvSpPr txBox="1"/>
          <p:nvPr/>
        </p:nvSpPr>
        <p:spPr>
          <a:xfrm>
            <a:off x="6465825" y="76200"/>
            <a:ext cx="11613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</a:rPr>
              <a:t>TDC1000-Q1</a:t>
            </a:r>
            <a:endParaRPr sz="12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Transducer</a:t>
            </a:r>
            <a:endParaRPr/>
          </a:p>
        </p:txBody>
      </p:sp>
      <p:pic>
        <p:nvPicPr>
          <p:cNvPr descr="16mm*10mm 40kHz Ultrasonic Sensor for TR Transmitting And Receiving -  Manorshi" id="75" name="Google Shape;75;p16"/>
          <p:cNvPicPr preferRelativeResize="0"/>
          <p:nvPr/>
        </p:nvPicPr>
        <p:blipFill rotWithShape="1">
          <a:blip r:embed="rId3">
            <a:alphaModFix/>
          </a:blip>
          <a:srcRect b="14289" l="0" r="0" t="21632"/>
          <a:stretch/>
        </p:blipFill>
        <p:spPr>
          <a:xfrm>
            <a:off x="476250" y="1581275"/>
            <a:ext cx="4095750" cy="2624526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16"/>
          <p:cNvSpPr txBox="1"/>
          <p:nvPr/>
        </p:nvSpPr>
        <p:spPr>
          <a:xfrm>
            <a:off x="5726725" y="2156100"/>
            <a:ext cx="29313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1800"/>
              <a:t>40kHz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 sz="1800">
                <a:solidFill>
                  <a:schemeClr val="dk1"/>
                </a:solidFill>
              </a:rPr>
              <a:t>Max 41kHz</a:t>
            </a:r>
            <a:endParaRPr sz="1800"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 sz="1800">
                <a:solidFill>
                  <a:schemeClr val="dk1"/>
                </a:solidFill>
              </a:rPr>
              <a:t>Min 39kHz</a:t>
            </a:r>
            <a:endParaRPr sz="18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Original Circuit</a:t>
            </a:r>
            <a:endParaRPr/>
          </a:p>
        </p:txBody>
      </p:sp>
      <p:pic>
        <p:nvPicPr>
          <p:cNvPr id="82" name="Google Shape;82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41388" y="1017725"/>
            <a:ext cx="6661218" cy="38209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Microcontroller</a:t>
            </a:r>
            <a:endParaRPr/>
          </a:p>
        </p:txBody>
      </p:sp>
      <p:pic>
        <p:nvPicPr>
          <p:cNvPr id="88" name="Google Shape;8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59325" y="1042263"/>
            <a:ext cx="5025346" cy="382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8"/>
          <p:cNvPicPr preferRelativeResize="0"/>
          <p:nvPr/>
        </p:nvPicPr>
        <p:blipFill rotWithShape="1">
          <a:blip r:embed="rId4">
            <a:alphaModFix/>
          </a:blip>
          <a:srcRect b="2763" l="891" r="1184" t="1606"/>
          <a:stretch/>
        </p:blipFill>
        <p:spPr>
          <a:xfrm rot="-5400000">
            <a:off x="-588400" y="2163112"/>
            <a:ext cx="3523451" cy="15792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8"/>
          <p:cNvSpPr/>
          <p:nvPr/>
        </p:nvSpPr>
        <p:spPr>
          <a:xfrm rot="-5400000">
            <a:off x="638726" y="2404326"/>
            <a:ext cx="1050300" cy="10071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Transmitter</a:t>
            </a:r>
            <a:endParaRPr/>
          </a:p>
        </p:txBody>
      </p:sp>
      <p:pic>
        <p:nvPicPr>
          <p:cNvPr id="96" name="Google Shape;96;p19"/>
          <p:cNvPicPr preferRelativeResize="0"/>
          <p:nvPr/>
        </p:nvPicPr>
        <p:blipFill rotWithShape="1">
          <a:blip r:embed="rId3">
            <a:alphaModFix/>
          </a:blip>
          <a:srcRect b="2763" l="891" r="1184" t="1606"/>
          <a:stretch/>
        </p:blipFill>
        <p:spPr>
          <a:xfrm rot="-5400000">
            <a:off x="-588400" y="2163112"/>
            <a:ext cx="3523451" cy="1579275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9"/>
          <p:cNvSpPr/>
          <p:nvPr/>
        </p:nvSpPr>
        <p:spPr>
          <a:xfrm rot="-5400000">
            <a:off x="753188" y="995100"/>
            <a:ext cx="840300" cy="10071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8" name="Google Shape;98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50737" y="402564"/>
            <a:ext cx="3938125" cy="4338375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9"/>
          <p:cNvSpPr/>
          <p:nvPr/>
        </p:nvSpPr>
        <p:spPr>
          <a:xfrm>
            <a:off x="3887300" y="2571750"/>
            <a:ext cx="481200" cy="4614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19"/>
          <p:cNvSpPr txBox="1"/>
          <p:nvPr/>
        </p:nvSpPr>
        <p:spPr>
          <a:xfrm>
            <a:off x="2417050" y="1567725"/>
            <a:ext cx="1179600" cy="6771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2"/>
                </a:solidFill>
              </a:rPr>
              <a:t>Inputs from MC</a:t>
            </a:r>
            <a:endParaRPr sz="1600">
              <a:solidFill>
                <a:schemeClr val="dk2"/>
              </a:solidFill>
            </a:endParaRPr>
          </a:p>
        </p:txBody>
      </p:sp>
      <p:cxnSp>
        <p:nvCxnSpPr>
          <p:cNvPr id="101" name="Google Shape;101;p19"/>
          <p:cNvCxnSpPr>
            <a:stCxn id="100" idx="2"/>
            <a:endCxn id="99" idx="1"/>
          </p:cNvCxnSpPr>
          <p:nvPr/>
        </p:nvCxnSpPr>
        <p:spPr>
          <a:xfrm>
            <a:off x="3006850" y="2244825"/>
            <a:ext cx="951000" cy="3945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2" name="Google Shape;102;p19"/>
          <p:cNvSpPr txBox="1"/>
          <p:nvPr/>
        </p:nvSpPr>
        <p:spPr>
          <a:xfrm>
            <a:off x="6587525" y="890625"/>
            <a:ext cx="1787100" cy="677100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2"/>
                </a:solidFill>
              </a:rPr>
              <a:t>MAX232A has a 5V minimum</a:t>
            </a:r>
            <a:endParaRPr sz="16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Receiver</a:t>
            </a:r>
            <a:endParaRPr/>
          </a:p>
        </p:txBody>
      </p:sp>
      <p:pic>
        <p:nvPicPr>
          <p:cNvPr id="108" name="Google Shape;108;p20"/>
          <p:cNvPicPr preferRelativeResize="0"/>
          <p:nvPr/>
        </p:nvPicPr>
        <p:blipFill rotWithShape="1">
          <a:blip r:embed="rId3">
            <a:alphaModFix/>
          </a:blip>
          <a:srcRect b="2763" l="891" r="1184" t="1606"/>
          <a:stretch/>
        </p:blipFill>
        <p:spPr>
          <a:xfrm rot="-5400000">
            <a:off x="-588400" y="2163112"/>
            <a:ext cx="3523451" cy="1579275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20"/>
          <p:cNvSpPr/>
          <p:nvPr/>
        </p:nvSpPr>
        <p:spPr>
          <a:xfrm rot="-5400000">
            <a:off x="703200" y="3893225"/>
            <a:ext cx="924600" cy="870300"/>
          </a:xfrm>
          <a:prstGeom prst="ellipse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20"/>
          <p:cNvSpPr txBox="1"/>
          <p:nvPr/>
        </p:nvSpPr>
        <p:spPr>
          <a:xfrm>
            <a:off x="2635625" y="1857500"/>
            <a:ext cx="821400" cy="554100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</a:rPr>
              <a:t>Inputs from MC</a:t>
            </a:r>
            <a:endParaRPr sz="1200">
              <a:solidFill>
                <a:schemeClr val="dk2"/>
              </a:solidFill>
            </a:endParaRPr>
          </a:p>
        </p:txBody>
      </p:sp>
      <p:cxnSp>
        <p:nvCxnSpPr>
          <p:cNvPr id="111" name="Google Shape;111;p20"/>
          <p:cNvCxnSpPr>
            <a:stCxn id="110" idx="2"/>
            <a:endCxn id="112" idx="2"/>
          </p:cNvCxnSpPr>
          <p:nvPr/>
        </p:nvCxnSpPr>
        <p:spPr>
          <a:xfrm>
            <a:off x="3046325" y="2411600"/>
            <a:ext cx="840900" cy="3909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13" name="Google Shape;113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33550" y="223700"/>
            <a:ext cx="4955430" cy="272960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14" name="Google Shape;114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63538" y="2446475"/>
            <a:ext cx="3102245" cy="1885401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cxnSp>
        <p:nvCxnSpPr>
          <p:cNvPr id="115" name="Google Shape;115;p20"/>
          <p:cNvCxnSpPr/>
          <p:nvPr/>
        </p:nvCxnSpPr>
        <p:spPr>
          <a:xfrm>
            <a:off x="3638825" y="1258100"/>
            <a:ext cx="1418700" cy="30795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6" name="Google Shape;116;p20"/>
          <p:cNvCxnSpPr/>
          <p:nvPr/>
        </p:nvCxnSpPr>
        <p:spPr>
          <a:xfrm>
            <a:off x="4993525" y="446725"/>
            <a:ext cx="3180300" cy="19923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17" name="Google Shape;117;p20"/>
          <p:cNvSpPr/>
          <p:nvPr/>
        </p:nvSpPr>
        <p:spPr>
          <a:xfrm>
            <a:off x="3631575" y="432250"/>
            <a:ext cx="1354800" cy="82920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20"/>
          <p:cNvSpPr txBox="1"/>
          <p:nvPr/>
        </p:nvSpPr>
        <p:spPr>
          <a:xfrm>
            <a:off x="2090400" y="3500650"/>
            <a:ext cx="2483400" cy="923400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2"/>
                </a:solidFill>
              </a:rPr>
              <a:t>For 40kHz </a:t>
            </a:r>
            <a:br>
              <a:rPr lang="en" sz="1600">
                <a:solidFill>
                  <a:schemeClr val="dk2"/>
                </a:solidFill>
              </a:rPr>
            </a:br>
            <a:r>
              <a:rPr lang="en" sz="1600">
                <a:solidFill>
                  <a:schemeClr val="dk2"/>
                </a:solidFill>
              </a:rPr>
              <a:t>R5 = 2.2k</a:t>
            </a:r>
            <a:endParaRPr sz="1600">
              <a:solidFill>
                <a:schemeClr val="dk2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2"/>
                </a:solidFill>
              </a:rPr>
              <a:t>R7 = 18k</a:t>
            </a:r>
            <a:endParaRPr sz="1600">
              <a:solidFill>
                <a:schemeClr val="dk2"/>
              </a:solidFill>
            </a:endParaRPr>
          </a:p>
        </p:txBody>
      </p:sp>
      <p:sp>
        <p:nvSpPr>
          <p:cNvPr id="119" name="Google Shape;119;p20"/>
          <p:cNvSpPr txBox="1"/>
          <p:nvPr/>
        </p:nvSpPr>
        <p:spPr>
          <a:xfrm>
            <a:off x="7340925" y="223700"/>
            <a:ext cx="1746000" cy="1662300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2"/>
                </a:solidFill>
              </a:rPr>
              <a:t>The Values of R5 and R7 cause this bandpass filter to be centered on 18kHz</a:t>
            </a:r>
            <a:endParaRPr sz="1600">
              <a:solidFill>
                <a:schemeClr val="dk2"/>
              </a:solidFill>
            </a:endParaRPr>
          </a:p>
        </p:txBody>
      </p:sp>
      <p:sp>
        <p:nvSpPr>
          <p:cNvPr id="120" name="Google Shape;120;p20"/>
          <p:cNvSpPr/>
          <p:nvPr/>
        </p:nvSpPr>
        <p:spPr>
          <a:xfrm>
            <a:off x="7538450" y="3354150"/>
            <a:ext cx="481200" cy="4614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p20"/>
          <p:cNvSpPr/>
          <p:nvPr/>
        </p:nvSpPr>
        <p:spPr>
          <a:xfrm>
            <a:off x="6010175" y="2999425"/>
            <a:ext cx="481200" cy="461400"/>
          </a:xfrm>
          <a:prstGeom prst="ellipse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hlinkClick r:id="rId3"/>
              </a:rPr>
              <a:t>HC-S04 Graphs</a:t>
            </a:r>
            <a:endParaRPr/>
          </a:p>
        </p:txBody>
      </p:sp>
      <p:pic>
        <p:nvPicPr>
          <p:cNvPr id="127" name="Google Shape;127;p21"/>
          <p:cNvPicPr preferRelativeResize="0"/>
          <p:nvPr/>
        </p:nvPicPr>
        <p:blipFill rotWithShape="1">
          <a:blip r:embed="rId4">
            <a:alphaModFix/>
          </a:blip>
          <a:srcRect b="2763" l="891" r="1184" t="1606"/>
          <a:stretch/>
        </p:blipFill>
        <p:spPr>
          <a:xfrm>
            <a:off x="4981450" y="1782112"/>
            <a:ext cx="3523451" cy="1579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21"/>
          <p:cNvPicPr preferRelativeResize="0"/>
          <p:nvPr/>
        </p:nvPicPr>
        <p:blipFill rotWithShape="1">
          <a:blip r:embed="rId5">
            <a:alphaModFix/>
          </a:blip>
          <a:srcRect b="22185" l="0" r="0" t="0"/>
          <a:stretch/>
        </p:blipFill>
        <p:spPr>
          <a:xfrm>
            <a:off x="639100" y="1782101"/>
            <a:ext cx="3523450" cy="1579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