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d855f630bd_0_7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d855f630bd_0_7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d855f630bd_0_8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2d855f630bd_0_8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2a134e7044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32a134e7044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2a134e7044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32a134e7044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2a134e7044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2a134e7044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2a134e7044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2a134e7044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2a134e7044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32a134e7044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2a134e7044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2a134e7044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g"/><Relationship Id="rId4" Type="http://schemas.openxmlformats.org/officeDocument/2006/relationships/image" Target="../media/image1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14.png"/><Relationship Id="rId5" Type="http://schemas.openxmlformats.org/officeDocument/2006/relationships/image" Target="../media/image10.jpg"/><Relationship Id="rId6" Type="http://schemas.openxmlformats.org/officeDocument/2006/relationships/image" Target="../media/image1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Relationship Id="rId4" Type="http://schemas.openxmlformats.org/officeDocument/2006/relationships/image" Target="../media/image3.png"/><Relationship Id="rId5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Relationship Id="rId4" Type="http://schemas.openxmlformats.org/officeDocument/2006/relationships/image" Target="../media/image9.png"/><Relationship Id="rId5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Ultrasonic Range Finder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Presented by Tristan Wade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Background</a:t>
            </a:r>
            <a:endParaRPr/>
          </a:p>
        </p:txBody>
      </p:sp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605" y="1017713"/>
            <a:ext cx="3359675" cy="1931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48038" y="870387"/>
            <a:ext cx="3359675" cy="3359675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/>
          <p:cNvSpPr txBox="1"/>
          <p:nvPr/>
        </p:nvSpPr>
        <p:spPr>
          <a:xfrm>
            <a:off x="984475" y="3082500"/>
            <a:ext cx="3053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" sz="1600">
                <a:solidFill>
                  <a:schemeClr val="dk1"/>
                </a:solidFill>
              </a:rPr>
              <a:t>Liquid level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" sz="1600">
                <a:solidFill>
                  <a:schemeClr val="dk1"/>
                </a:solidFill>
              </a:rPr>
              <a:t>Thru beam detecting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●"/>
            </a:pPr>
            <a:r>
              <a:rPr lang="en" sz="1600">
                <a:solidFill>
                  <a:schemeClr val="dk1"/>
                </a:solidFill>
              </a:rPr>
              <a:t>Manufacturing</a:t>
            </a:r>
            <a:r>
              <a:rPr lang="en" sz="1600">
                <a:solidFill>
                  <a:schemeClr val="dk1"/>
                </a:solidFill>
              </a:rPr>
              <a:t> automation</a:t>
            </a:r>
            <a:endParaRPr sz="1600">
              <a:solidFill>
                <a:schemeClr val="dk1"/>
              </a:solidFill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</a:pPr>
            <a:r>
              <a:rPr lang="en" sz="1600">
                <a:solidFill>
                  <a:schemeClr val="dk1"/>
                </a:solidFill>
              </a:rPr>
              <a:t>Stack </a:t>
            </a:r>
            <a:r>
              <a:rPr lang="en" sz="1600">
                <a:solidFill>
                  <a:schemeClr val="dk1"/>
                </a:solidFill>
              </a:rPr>
              <a:t>height</a:t>
            </a:r>
            <a:endParaRPr sz="1600">
              <a:solidFill>
                <a:schemeClr val="dk1"/>
              </a:solidFill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</a:pPr>
            <a:r>
              <a:rPr lang="en" sz="1600">
                <a:solidFill>
                  <a:schemeClr val="dk1"/>
                </a:solidFill>
              </a:rPr>
              <a:t>Line position</a:t>
            </a:r>
            <a:endParaRPr sz="1600">
              <a:solidFill>
                <a:schemeClr val="dk1"/>
              </a:solidFill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○"/>
            </a:pPr>
            <a:r>
              <a:rPr lang="en" sz="1600">
                <a:solidFill>
                  <a:schemeClr val="dk1"/>
                </a:solidFill>
              </a:rPr>
              <a:t>etc.</a:t>
            </a:r>
            <a:endParaRPr sz="1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Block Diagram</a:t>
            </a:r>
            <a:endParaRPr/>
          </a:p>
        </p:txBody>
      </p:sp>
      <p:pic>
        <p:nvPicPr>
          <p:cNvPr id="69" name="Google Shape;6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688" y="1017725"/>
            <a:ext cx="5094634" cy="38209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ink letter block | Public domain vectors" id="70" name="Google Shape;7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41847" y="363305"/>
            <a:ext cx="1027800" cy="9825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le:Concrete wall.jpg - Wikimedia Commons" id="71" name="Google Shape;71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24775" y="3597850"/>
            <a:ext cx="1860375" cy="124085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/>
          <p:nvPr/>
        </p:nvSpPr>
        <p:spPr>
          <a:xfrm rot="2700000">
            <a:off x="3134490" y="1517319"/>
            <a:ext cx="2628740" cy="2643165"/>
          </a:xfrm>
          <a:prstGeom prst="arc">
            <a:avLst>
              <a:gd fmla="val 16200000" name="adj1"/>
              <a:gd fmla="val 0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15"/>
          <p:cNvSpPr/>
          <p:nvPr/>
        </p:nvSpPr>
        <p:spPr>
          <a:xfrm rot="2700000">
            <a:off x="2306795" y="898349"/>
            <a:ext cx="3971112" cy="3992749"/>
          </a:xfrm>
          <a:prstGeom prst="arc">
            <a:avLst>
              <a:gd fmla="val 16200000" name="adj1"/>
              <a:gd fmla="val 0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5"/>
          <p:cNvSpPr/>
          <p:nvPr/>
        </p:nvSpPr>
        <p:spPr>
          <a:xfrm rot="2700000">
            <a:off x="1786650" y="408932"/>
            <a:ext cx="5011407" cy="5038560"/>
          </a:xfrm>
          <a:prstGeom prst="arc">
            <a:avLst>
              <a:gd fmla="val 16200000" name="adj1"/>
              <a:gd fmla="val 0" name="adj2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Free picture: car, vehicle, fast, auto, automobile, transportation" id="75" name="Google Shape;75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30600" y="1649300"/>
            <a:ext cx="2119350" cy="140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Original Circuit</a:t>
            </a:r>
            <a:endParaRPr/>
          </a:p>
        </p:txBody>
      </p:sp>
      <p:pic>
        <p:nvPicPr>
          <p:cNvPr id="81" name="Google Shape;8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1388" y="1017725"/>
            <a:ext cx="6661218" cy="3820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Microcontroller</a:t>
            </a:r>
            <a:endParaRPr/>
          </a:p>
        </p:txBody>
      </p:sp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59325" y="1042263"/>
            <a:ext cx="5025346" cy="382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 rotWithShape="1">
          <a:blip r:embed="rId4">
            <a:alphaModFix/>
          </a:blip>
          <a:srcRect b="2763" l="891" r="1184" t="1606"/>
          <a:stretch/>
        </p:blipFill>
        <p:spPr>
          <a:xfrm rot="-5400000">
            <a:off x="-588400" y="2163112"/>
            <a:ext cx="3523451" cy="1579275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7"/>
          <p:cNvSpPr/>
          <p:nvPr/>
        </p:nvSpPr>
        <p:spPr>
          <a:xfrm rot="-5400000">
            <a:off x="638726" y="2404326"/>
            <a:ext cx="1050300" cy="10071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7"/>
          <p:cNvSpPr/>
          <p:nvPr/>
        </p:nvSpPr>
        <p:spPr>
          <a:xfrm>
            <a:off x="5341550" y="1883725"/>
            <a:ext cx="481200" cy="4614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91" name="Google Shape;91;p17"/>
          <p:cNvCxnSpPr>
            <a:stCxn id="90" idx="7"/>
            <a:endCxn id="92" idx="1"/>
          </p:cNvCxnSpPr>
          <p:nvPr/>
        </p:nvCxnSpPr>
        <p:spPr>
          <a:xfrm flipH="1" rot="10800000">
            <a:off x="5752280" y="1418195"/>
            <a:ext cx="632400" cy="5331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2" name="Google Shape;92;p17"/>
          <p:cNvSpPr txBox="1"/>
          <p:nvPr/>
        </p:nvSpPr>
        <p:spPr>
          <a:xfrm>
            <a:off x="6384675" y="1079500"/>
            <a:ext cx="2607900" cy="6771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Crystal </a:t>
            </a:r>
            <a:r>
              <a:rPr lang="en" sz="1600">
                <a:solidFill>
                  <a:schemeClr val="dk2"/>
                </a:solidFill>
              </a:rPr>
              <a:t>oscillator (27MHz), 1/1000 Deviation</a:t>
            </a:r>
            <a:endParaRPr sz="16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Transmitter</a:t>
            </a:r>
            <a:endParaRPr/>
          </a:p>
        </p:txBody>
      </p:sp>
      <p:pic>
        <p:nvPicPr>
          <p:cNvPr id="98" name="Google Shape;98;p18"/>
          <p:cNvPicPr preferRelativeResize="0"/>
          <p:nvPr/>
        </p:nvPicPr>
        <p:blipFill rotWithShape="1">
          <a:blip r:embed="rId3">
            <a:alphaModFix/>
          </a:blip>
          <a:srcRect b="2763" l="891" r="1184" t="1606"/>
          <a:stretch/>
        </p:blipFill>
        <p:spPr>
          <a:xfrm rot="-5400000">
            <a:off x="-588400" y="2163112"/>
            <a:ext cx="3523451" cy="1579275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8"/>
          <p:cNvSpPr/>
          <p:nvPr/>
        </p:nvSpPr>
        <p:spPr>
          <a:xfrm rot="-5400000">
            <a:off x="753188" y="995100"/>
            <a:ext cx="840300" cy="10071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0" name="Google Shape;10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50737" y="402564"/>
            <a:ext cx="3938125" cy="433837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8"/>
          <p:cNvSpPr/>
          <p:nvPr/>
        </p:nvSpPr>
        <p:spPr>
          <a:xfrm>
            <a:off x="3887300" y="2571750"/>
            <a:ext cx="481200" cy="4614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8"/>
          <p:cNvSpPr txBox="1"/>
          <p:nvPr/>
        </p:nvSpPr>
        <p:spPr>
          <a:xfrm>
            <a:off x="2417050" y="1567725"/>
            <a:ext cx="1179600" cy="6771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Inputs from MC</a:t>
            </a:r>
            <a:endParaRPr sz="1600">
              <a:solidFill>
                <a:schemeClr val="dk2"/>
              </a:solidFill>
            </a:endParaRPr>
          </a:p>
        </p:txBody>
      </p:sp>
      <p:cxnSp>
        <p:nvCxnSpPr>
          <p:cNvPr id="103" name="Google Shape;103;p18"/>
          <p:cNvCxnSpPr>
            <a:stCxn id="102" idx="2"/>
            <a:endCxn id="101" idx="1"/>
          </p:cNvCxnSpPr>
          <p:nvPr/>
        </p:nvCxnSpPr>
        <p:spPr>
          <a:xfrm>
            <a:off x="3006850" y="2244825"/>
            <a:ext cx="951000" cy="3945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4" name="Google Shape;104;p18"/>
          <p:cNvSpPr txBox="1"/>
          <p:nvPr/>
        </p:nvSpPr>
        <p:spPr>
          <a:xfrm>
            <a:off x="6587525" y="890625"/>
            <a:ext cx="1787100" cy="6771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MAX232A has a 5V minimum</a:t>
            </a:r>
            <a:endParaRPr sz="1600">
              <a:solidFill>
                <a:schemeClr val="dk2"/>
              </a:solidFill>
            </a:endParaRPr>
          </a:p>
        </p:txBody>
      </p:sp>
      <p:sp>
        <p:nvSpPr>
          <p:cNvPr id="105" name="Google Shape;105;p18"/>
          <p:cNvSpPr txBox="1"/>
          <p:nvPr/>
        </p:nvSpPr>
        <p:spPr>
          <a:xfrm>
            <a:off x="6921025" y="2165900"/>
            <a:ext cx="2021100" cy="6771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SP3232EB has a range of 3.0V-5.5V</a:t>
            </a:r>
            <a:endParaRPr sz="16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Transmitter</a:t>
            </a:r>
            <a:endParaRPr/>
          </a:p>
        </p:txBody>
      </p:sp>
      <p:pic>
        <p:nvPicPr>
          <p:cNvPr id="111" name="Google Shape;111;p19"/>
          <p:cNvPicPr preferRelativeResize="0"/>
          <p:nvPr/>
        </p:nvPicPr>
        <p:blipFill rotWithShape="1">
          <a:blip r:embed="rId3">
            <a:alphaModFix/>
          </a:blip>
          <a:srcRect b="2763" l="891" r="1184" t="1606"/>
          <a:stretch/>
        </p:blipFill>
        <p:spPr>
          <a:xfrm rot="-5400000">
            <a:off x="-588400" y="2163112"/>
            <a:ext cx="3523451" cy="1579275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9"/>
          <p:cNvSpPr/>
          <p:nvPr/>
        </p:nvSpPr>
        <p:spPr>
          <a:xfrm rot="-5400000">
            <a:off x="703200" y="3893225"/>
            <a:ext cx="924600" cy="8703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9"/>
          <p:cNvSpPr txBox="1"/>
          <p:nvPr/>
        </p:nvSpPr>
        <p:spPr>
          <a:xfrm>
            <a:off x="2635625" y="1857500"/>
            <a:ext cx="821400" cy="5541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Inputs from MC</a:t>
            </a:r>
            <a:endParaRPr sz="1200">
              <a:solidFill>
                <a:schemeClr val="dk2"/>
              </a:solidFill>
            </a:endParaRPr>
          </a:p>
        </p:txBody>
      </p:sp>
      <p:cxnSp>
        <p:nvCxnSpPr>
          <p:cNvPr id="114" name="Google Shape;114;p19"/>
          <p:cNvCxnSpPr>
            <a:stCxn id="113" idx="2"/>
            <a:endCxn id="115" idx="2"/>
          </p:cNvCxnSpPr>
          <p:nvPr/>
        </p:nvCxnSpPr>
        <p:spPr>
          <a:xfrm>
            <a:off x="3046325" y="2411600"/>
            <a:ext cx="840900" cy="3909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16" name="Google Shape;11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33550" y="223700"/>
            <a:ext cx="4955430" cy="27296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7" name="Google Shape;117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63538" y="2446475"/>
            <a:ext cx="3102245" cy="1885401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118" name="Google Shape;118;p19"/>
          <p:cNvCxnSpPr/>
          <p:nvPr/>
        </p:nvCxnSpPr>
        <p:spPr>
          <a:xfrm>
            <a:off x="3638825" y="1258100"/>
            <a:ext cx="1418700" cy="30795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9" name="Google Shape;119;p19"/>
          <p:cNvCxnSpPr/>
          <p:nvPr/>
        </p:nvCxnSpPr>
        <p:spPr>
          <a:xfrm>
            <a:off x="4993525" y="446725"/>
            <a:ext cx="3180300" cy="19923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0" name="Google Shape;120;p19"/>
          <p:cNvSpPr/>
          <p:nvPr/>
        </p:nvSpPr>
        <p:spPr>
          <a:xfrm>
            <a:off x="3631575" y="432250"/>
            <a:ext cx="1354800" cy="8292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19"/>
          <p:cNvSpPr txBox="1"/>
          <p:nvPr/>
        </p:nvSpPr>
        <p:spPr>
          <a:xfrm>
            <a:off x="2090400" y="3500650"/>
            <a:ext cx="2483400" cy="9234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For 40kHz </a:t>
            </a:r>
            <a:br>
              <a:rPr lang="en" sz="1600">
                <a:solidFill>
                  <a:schemeClr val="dk2"/>
                </a:solidFill>
              </a:rPr>
            </a:br>
            <a:r>
              <a:rPr lang="en" sz="1600">
                <a:solidFill>
                  <a:schemeClr val="dk2"/>
                </a:solidFill>
              </a:rPr>
              <a:t>R5 = 2.2k</a:t>
            </a:r>
            <a:endParaRPr sz="16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R7 = 18k</a:t>
            </a:r>
            <a:endParaRPr sz="1600">
              <a:solidFill>
                <a:schemeClr val="dk2"/>
              </a:solidFill>
            </a:endParaRPr>
          </a:p>
        </p:txBody>
      </p:sp>
      <p:sp>
        <p:nvSpPr>
          <p:cNvPr id="122" name="Google Shape;122;p19"/>
          <p:cNvSpPr txBox="1"/>
          <p:nvPr/>
        </p:nvSpPr>
        <p:spPr>
          <a:xfrm>
            <a:off x="7340925" y="223700"/>
            <a:ext cx="1746000" cy="16623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The Values of R5 and R7 cause this bandpass filter to be centered on 18kHz</a:t>
            </a:r>
            <a:endParaRPr sz="1600">
              <a:solidFill>
                <a:schemeClr val="dk2"/>
              </a:solidFill>
            </a:endParaRPr>
          </a:p>
        </p:txBody>
      </p:sp>
      <p:sp>
        <p:nvSpPr>
          <p:cNvPr id="123" name="Google Shape;123;p19"/>
          <p:cNvSpPr/>
          <p:nvPr/>
        </p:nvSpPr>
        <p:spPr>
          <a:xfrm>
            <a:off x="7538450" y="3354150"/>
            <a:ext cx="481200" cy="4614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19"/>
          <p:cNvSpPr/>
          <p:nvPr/>
        </p:nvSpPr>
        <p:spPr>
          <a:xfrm>
            <a:off x="6010175" y="2999425"/>
            <a:ext cx="481200" cy="4614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Features and Specifications</a:t>
            </a:r>
            <a:endParaRPr/>
          </a:p>
        </p:txBody>
      </p:sp>
      <p:sp>
        <p:nvSpPr>
          <p:cNvPr id="130" name="Google Shape;130;p20"/>
          <p:cNvSpPr txBox="1"/>
          <p:nvPr>
            <p:ph idx="1" type="body"/>
          </p:nvPr>
        </p:nvSpPr>
        <p:spPr>
          <a:xfrm>
            <a:off x="311700" y="1714500"/>
            <a:ext cx="3769200" cy="285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Small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Multi-use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Multi-object detection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Triangulation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Cheap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Energy </a:t>
            </a:r>
            <a:r>
              <a:rPr lang="en"/>
              <a:t>efficient</a:t>
            </a:r>
            <a:endParaRPr/>
          </a:p>
        </p:txBody>
      </p:sp>
      <p:sp>
        <p:nvSpPr>
          <p:cNvPr id="131" name="Google Shape;131;p20"/>
          <p:cNvSpPr txBox="1"/>
          <p:nvPr>
            <p:ph idx="1" type="body"/>
          </p:nvPr>
        </p:nvSpPr>
        <p:spPr>
          <a:xfrm>
            <a:off x="4731025" y="1714375"/>
            <a:ext cx="3769200" cy="285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3V Power </a:t>
            </a:r>
            <a:r>
              <a:rPr lang="en"/>
              <a:t>source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Effective maximum range of 30 meters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Effective minimum range of 1 centimeter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10cm x 10cm package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Single  “eye” functionality</a:t>
            </a:r>
            <a:endParaRPr/>
          </a:p>
        </p:txBody>
      </p:sp>
      <p:sp>
        <p:nvSpPr>
          <p:cNvPr id="132" name="Google Shape;132;p20"/>
          <p:cNvSpPr txBox="1"/>
          <p:nvPr/>
        </p:nvSpPr>
        <p:spPr>
          <a:xfrm>
            <a:off x="1297950" y="1124813"/>
            <a:ext cx="1796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Features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33" name="Google Shape;133;p20"/>
          <p:cNvSpPr txBox="1"/>
          <p:nvPr/>
        </p:nvSpPr>
        <p:spPr>
          <a:xfrm>
            <a:off x="5717275" y="1124813"/>
            <a:ext cx="1796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Specifications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Possible Speed Bumps</a:t>
            </a:r>
            <a:endParaRPr/>
          </a:p>
        </p:txBody>
      </p:sp>
      <p:sp>
        <p:nvSpPr>
          <p:cNvPr id="139" name="Google Shape;139;p21"/>
          <p:cNvSpPr txBox="1"/>
          <p:nvPr>
            <p:ph idx="1" type="body"/>
          </p:nvPr>
        </p:nvSpPr>
        <p:spPr>
          <a:xfrm>
            <a:off x="2013450" y="1246125"/>
            <a:ext cx="5117100" cy="12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" sz="2000"/>
              <a:t>Coding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" sz="2000"/>
              <a:t>Removal of the Chinese microcontroller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" sz="2000"/>
              <a:t>Switching System</a:t>
            </a:r>
            <a:endParaRPr/>
          </a:p>
        </p:txBody>
      </p:sp>
      <p:pic>
        <p:nvPicPr>
          <p:cNvPr descr="File:Antu netbeans-ide.svg - Wikimedia Commons" id="140" name="Google Shape;14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0825" y="2675126"/>
            <a:ext cx="1668352" cy="1668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1"/>
          <p:cNvPicPr preferRelativeResize="0"/>
          <p:nvPr/>
        </p:nvPicPr>
        <p:blipFill rotWithShape="1">
          <a:blip r:embed="rId4">
            <a:alphaModFix/>
          </a:blip>
          <a:srcRect b="2763" l="891" r="1184" t="1606"/>
          <a:stretch/>
        </p:blipFill>
        <p:spPr>
          <a:xfrm>
            <a:off x="2810275" y="3068662"/>
            <a:ext cx="3523451" cy="1579275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1"/>
          <p:cNvSpPr/>
          <p:nvPr/>
        </p:nvSpPr>
        <p:spPr>
          <a:xfrm>
            <a:off x="4091725" y="3345300"/>
            <a:ext cx="1050300" cy="10071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Lever switch 3A two positions 8x5" id="143" name="Google Shape;143;p21"/>
          <p:cNvPicPr preferRelativeResize="0"/>
          <p:nvPr/>
        </p:nvPicPr>
        <p:blipFill rotWithShape="1">
          <a:blip r:embed="rId5">
            <a:alphaModFix/>
          </a:blip>
          <a:srcRect b="17661" l="29824" r="26908" t="22772"/>
          <a:stretch/>
        </p:blipFill>
        <p:spPr>
          <a:xfrm>
            <a:off x="7014575" y="2451363"/>
            <a:ext cx="1398475" cy="2115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